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44" r:id="rId1"/>
  </p:sldMasterIdLst>
  <p:notesMasterIdLst>
    <p:notesMasterId r:id="rId61"/>
  </p:notesMasterIdLst>
  <p:sldIdLst>
    <p:sldId id="347" r:id="rId2"/>
    <p:sldId id="348" r:id="rId3"/>
    <p:sldId id="268" r:id="rId4"/>
    <p:sldId id="265" r:id="rId5"/>
    <p:sldId id="289" r:id="rId6"/>
    <p:sldId id="290" r:id="rId7"/>
    <p:sldId id="292" r:id="rId8"/>
    <p:sldId id="338" r:id="rId9"/>
    <p:sldId id="293" r:id="rId10"/>
    <p:sldId id="339" r:id="rId11"/>
    <p:sldId id="294" r:id="rId12"/>
    <p:sldId id="340" r:id="rId13"/>
    <p:sldId id="327" r:id="rId14"/>
    <p:sldId id="342" r:id="rId15"/>
    <p:sldId id="316" r:id="rId16"/>
    <p:sldId id="317" r:id="rId17"/>
    <p:sldId id="318" r:id="rId18"/>
    <p:sldId id="319" r:id="rId19"/>
    <p:sldId id="320" r:id="rId20"/>
    <p:sldId id="321" r:id="rId21"/>
    <p:sldId id="322" r:id="rId22"/>
    <p:sldId id="359" r:id="rId23"/>
    <p:sldId id="295" r:id="rId24"/>
    <p:sldId id="263" r:id="rId25"/>
    <p:sldId id="296" r:id="rId26"/>
    <p:sldId id="270" r:id="rId27"/>
    <p:sldId id="351" r:id="rId28"/>
    <p:sldId id="271" r:id="rId29"/>
    <p:sldId id="356" r:id="rId30"/>
    <p:sldId id="358" r:id="rId31"/>
    <p:sldId id="357" r:id="rId32"/>
    <p:sldId id="272" r:id="rId33"/>
    <p:sldId id="355" r:id="rId34"/>
    <p:sldId id="349" r:id="rId35"/>
    <p:sldId id="273" r:id="rId36"/>
    <p:sldId id="274" r:id="rId37"/>
    <p:sldId id="297" r:id="rId38"/>
    <p:sldId id="299" r:id="rId39"/>
    <p:sldId id="303" r:id="rId40"/>
    <p:sldId id="301" r:id="rId41"/>
    <p:sldId id="305" r:id="rId42"/>
    <p:sldId id="307" r:id="rId43"/>
    <p:sldId id="276" r:id="rId44"/>
    <p:sldId id="277" r:id="rId45"/>
    <p:sldId id="280" r:id="rId46"/>
    <p:sldId id="278" r:id="rId47"/>
    <p:sldId id="279" r:id="rId48"/>
    <p:sldId id="309" r:id="rId49"/>
    <p:sldId id="283" r:id="rId50"/>
    <p:sldId id="312" r:id="rId51"/>
    <p:sldId id="341" r:id="rId52"/>
    <p:sldId id="313" r:id="rId53"/>
    <p:sldId id="314" r:id="rId54"/>
    <p:sldId id="315" r:id="rId55"/>
    <p:sldId id="323" r:id="rId56"/>
    <p:sldId id="324" r:id="rId57"/>
    <p:sldId id="325" r:id="rId58"/>
    <p:sldId id="344" r:id="rId59"/>
    <p:sldId id="346" r:id="rId60"/>
  </p:sldIdLst>
  <p:sldSz cx="9144000" cy="6858000" type="screen4x3"/>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默认节" id="{1B02C2E4-8E13-4C82-ACB8-48654B0DBC25}">
          <p14:sldIdLst>
            <p14:sldId id="347"/>
            <p14:sldId id="348"/>
            <p14:sldId id="268"/>
            <p14:sldId id="265"/>
          </p14:sldIdLst>
        </p14:section>
        <p14:section name="一、生物医学光子学功能实验室五级责任书（生物化学平台版）" id="{39D7568F-C0C8-4718-B66C-A16714B88CFA}">
          <p14:sldIdLst>
            <p14:sldId id="289"/>
            <p14:sldId id="290"/>
            <p14:sldId id="292"/>
            <p14:sldId id="338"/>
            <p14:sldId id="293"/>
            <p14:sldId id="339"/>
          </p14:sldIdLst>
        </p14:section>
        <p14:section name="二、生物化学平台安全管理文件" id="{91A039C5-8ED5-4335-88D0-3DEEB57CD70C}">
          <p14:sldIdLst>
            <p14:sldId id="294"/>
            <p14:sldId id="340"/>
          </p14:sldIdLst>
        </p14:section>
        <p14:section name="关于生物化学平台安全卫生管理规定讨论" id="{B82170A7-322C-423A-93E2-667281EC27C3}">
          <p14:sldIdLst>
            <p14:sldId id="327"/>
            <p14:sldId id="342"/>
            <p14:sldId id="316"/>
            <p14:sldId id="317"/>
            <p14:sldId id="318"/>
            <p14:sldId id="319"/>
            <p14:sldId id="320"/>
            <p14:sldId id="321"/>
            <p14:sldId id="322"/>
            <p14:sldId id="359"/>
          </p14:sldIdLst>
        </p14:section>
        <p14:section name="三、危险品购入、贮存、使用、处置" id="{7A87485E-BA01-47BE-A930-9077E3CE2EBB}">
          <p14:sldIdLst>
            <p14:sldId id="295"/>
            <p14:sldId id="263"/>
            <p14:sldId id="296"/>
            <p14:sldId id="270"/>
            <p14:sldId id="351"/>
            <p14:sldId id="271"/>
            <p14:sldId id="356"/>
            <p14:sldId id="358"/>
            <p14:sldId id="357"/>
            <p14:sldId id="272"/>
            <p14:sldId id="355"/>
            <p14:sldId id="349"/>
            <p14:sldId id="273"/>
            <p14:sldId id="274"/>
            <p14:sldId id="297"/>
            <p14:sldId id="299"/>
            <p14:sldId id="303"/>
            <p14:sldId id="301"/>
            <p14:sldId id="305"/>
          </p14:sldIdLst>
        </p14:section>
        <p14:section name="四、危险废物的存放" id="{181640A5-5D10-4D0F-AA2D-525D35B23217}">
          <p14:sldIdLst>
            <p14:sldId id="307"/>
            <p14:sldId id="276"/>
            <p14:sldId id="277"/>
            <p14:sldId id="280"/>
            <p14:sldId id="278"/>
            <p14:sldId id="279"/>
          </p14:sldIdLst>
        </p14:section>
        <p14:section name="五、注意事项" id="{54B0EC13-C632-4342-BB25-0C0E244171D3}">
          <p14:sldIdLst>
            <p14:sldId id="309"/>
            <p14:sldId id="283"/>
            <p14:sldId id="312"/>
            <p14:sldId id="341"/>
            <p14:sldId id="313"/>
            <p14:sldId id="314"/>
          </p14:sldIdLst>
        </p14:section>
        <p14:section name="六、实验室值日生值日责任区" id="{BD42D071-07B3-412A-BA98-E7A43588F64A}">
          <p14:sldIdLst>
            <p14:sldId id="315"/>
            <p14:sldId id="323"/>
            <p14:sldId id="324"/>
            <p14:sldId id="325"/>
            <p14:sldId id="344"/>
            <p14:sldId id="346"/>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996" autoAdjust="0"/>
    <p:restoredTop sz="94667" autoAdjust="0"/>
  </p:normalViewPr>
  <p:slideViewPr>
    <p:cSldViewPr>
      <p:cViewPr varScale="1">
        <p:scale>
          <a:sx n="84" d="100"/>
          <a:sy n="84" d="100"/>
        </p:scale>
        <p:origin x="-1434" y="-90"/>
      </p:cViewPr>
      <p:guideLst>
        <p:guide orient="horz" pos="2160"/>
        <p:guide pos="2880"/>
      </p:guideLst>
    </p:cSldViewPr>
  </p:slideViewPr>
  <p:outlineViewPr>
    <p:cViewPr>
      <p:scale>
        <a:sx n="33" d="100"/>
        <a:sy n="33" d="100"/>
      </p:scale>
      <p:origin x="0" y="10764"/>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F16D176-00A9-4AEC-948B-49ED53A6A2F5}" type="datetimeFigureOut">
              <a:rPr lang="zh-CN" altLang="en-US" smtClean="0"/>
              <a:t>2018/1/3</a:t>
            </a:fld>
            <a:endParaRPr lang="zh-CN" altLang="en-US"/>
          </a:p>
        </p:txBody>
      </p:sp>
      <p:sp>
        <p:nvSpPr>
          <p:cNvPr id="4" name="幻灯片图像占位符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2DD4B00-9486-408A-AF76-47E20FEE8CD6}" type="slidenum">
              <a:rPr lang="zh-CN" altLang="en-US" smtClean="0"/>
              <a:t>‹#›</a:t>
            </a:fld>
            <a:endParaRPr lang="zh-CN" altLang="en-US"/>
          </a:p>
        </p:txBody>
      </p:sp>
    </p:spTree>
    <p:extLst>
      <p:ext uri="{BB962C8B-B14F-4D97-AF65-F5344CB8AC3E}">
        <p14:creationId xmlns:p14="http://schemas.microsoft.com/office/powerpoint/2010/main" val="26712543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82DD4B00-9486-408A-AF76-47E20FEE8CD6}" type="slidenum">
              <a:rPr lang="zh-CN" altLang="en-US" smtClean="0"/>
              <a:t>13</a:t>
            </a:fld>
            <a:endParaRPr lang="zh-CN" altLang="en-US"/>
          </a:p>
        </p:txBody>
      </p:sp>
    </p:spTree>
    <p:extLst>
      <p:ext uri="{BB962C8B-B14F-4D97-AF65-F5344CB8AC3E}">
        <p14:creationId xmlns:p14="http://schemas.microsoft.com/office/powerpoint/2010/main" val="41475519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82DD4B00-9486-408A-AF76-47E20FEE8CD6}" type="slidenum">
              <a:rPr lang="zh-CN" altLang="en-US" smtClean="0"/>
              <a:t>24</a:t>
            </a:fld>
            <a:endParaRPr lang="zh-CN" altLang="en-US"/>
          </a:p>
        </p:txBody>
      </p:sp>
    </p:spTree>
    <p:extLst>
      <p:ext uri="{BB962C8B-B14F-4D97-AF65-F5344CB8AC3E}">
        <p14:creationId xmlns:p14="http://schemas.microsoft.com/office/powerpoint/2010/main" val="42900852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82DD4B00-9486-408A-AF76-47E20FEE8CD6}" type="slidenum">
              <a:rPr lang="zh-CN" altLang="en-US" smtClean="0"/>
              <a:t>27</a:t>
            </a:fld>
            <a:endParaRPr lang="zh-CN" altLang="en-US"/>
          </a:p>
        </p:txBody>
      </p:sp>
    </p:spTree>
    <p:extLst>
      <p:ext uri="{BB962C8B-B14F-4D97-AF65-F5344CB8AC3E}">
        <p14:creationId xmlns:p14="http://schemas.microsoft.com/office/powerpoint/2010/main" val="42900852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82DD4B00-9486-408A-AF76-47E20FEE8CD6}" type="slidenum">
              <a:rPr lang="zh-CN" altLang="en-US" smtClean="0"/>
              <a:t>29</a:t>
            </a:fld>
            <a:endParaRPr lang="zh-CN" altLang="en-US"/>
          </a:p>
        </p:txBody>
      </p:sp>
    </p:spTree>
    <p:extLst>
      <p:ext uri="{BB962C8B-B14F-4D97-AF65-F5344CB8AC3E}">
        <p14:creationId xmlns:p14="http://schemas.microsoft.com/office/powerpoint/2010/main" val="42900852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82DD4B00-9486-408A-AF76-47E20FEE8CD6}" type="slidenum">
              <a:rPr lang="zh-CN" altLang="en-US" smtClean="0"/>
              <a:t>31</a:t>
            </a:fld>
            <a:endParaRPr lang="zh-CN" altLang="en-US"/>
          </a:p>
        </p:txBody>
      </p:sp>
    </p:spTree>
    <p:extLst>
      <p:ext uri="{BB962C8B-B14F-4D97-AF65-F5344CB8AC3E}">
        <p14:creationId xmlns:p14="http://schemas.microsoft.com/office/powerpoint/2010/main" val="42900852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82DD4B00-9486-408A-AF76-47E20FEE8CD6}" type="slidenum">
              <a:rPr lang="zh-CN" altLang="en-US" smtClean="0"/>
              <a:t>33</a:t>
            </a:fld>
            <a:endParaRPr lang="zh-CN" altLang="en-US"/>
          </a:p>
        </p:txBody>
      </p:sp>
    </p:spTree>
    <p:extLst>
      <p:ext uri="{BB962C8B-B14F-4D97-AF65-F5344CB8AC3E}">
        <p14:creationId xmlns:p14="http://schemas.microsoft.com/office/powerpoint/2010/main" val="42900852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9A42C130-16E5-4650-BDD9-B86DDCE96F2E}" type="datetimeFigureOut">
              <a:rPr lang="zh-CN" altLang="en-US" smtClean="0"/>
              <a:t>2018/1/3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2E89008-82F3-4B29-9FA8-F4DDE9D1DA12}" type="slidenum">
              <a:rPr lang="zh-CN" altLang="en-US" smtClean="0"/>
              <a:t>‹#›</a:t>
            </a:fld>
            <a:endParaRPr lang="zh-CN" altLang="en-US"/>
          </a:p>
        </p:txBody>
      </p:sp>
    </p:spTree>
    <p:extLst>
      <p:ext uri="{BB962C8B-B14F-4D97-AF65-F5344CB8AC3E}">
        <p14:creationId xmlns:p14="http://schemas.microsoft.com/office/powerpoint/2010/main" val="33039405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9A42C130-16E5-4650-BDD9-B86DDCE96F2E}" type="datetimeFigureOut">
              <a:rPr lang="zh-CN" altLang="en-US" smtClean="0"/>
              <a:t>2018/1/3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2E89008-82F3-4B29-9FA8-F4DDE9D1DA12}" type="slidenum">
              <a:rPr lang="zh-CN" altLang="en-US" smtClean="0"/>
              <a:t>‹#›</a:t>
            </a:fld>
            <a:endParaRPr lang="zh-CN" altLang="en-US"/>
          </a:p>
        </p:txBody>
      </p:sp>
    </p:spTree>
    <p:extLst>
      <p:ext uri="{BB962C8B-B14F-4D97-AF65-F5344CB8AC3E}">
        <p14:creationId xmlns:p14="http://schemas.microsoft.com/office/powerpoint/2010/main" val="36298261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274638"/>
            <a:ext cx="6019800" cy="5851525"/>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9A42C130-16E5-4650-BDD9-B86DDCE96F2E}" type="datetimeFigureOut">
              <a:rPr lang="zh-CN" altLang="en-US" smtClean="0"/>
              <a:t>2018/1/3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2E89008-82F3-4B29-9FA8-F4DDE9D1DA12}" type="slidenum">
              <a:rPr lang="zh-CN" altLang="en-US" smtClean="0"/>
              <a:t>‹#›</a:t>
            </a:fld>
            <a:endParaRPr lang="zh-CN" altLang="en-US"/>
          </a:p>
        </p:txBody>
      </p:sp>
    </p:spTree>
    <p:extLst>
      <p:ext uri="{BB962C8B-B14F-4D97-AF65-F5344CB8AC3E}">
        <p14:creationId xmlns:p14="http://schemas.microsoft.com/office/powerpoint/2010/main" val="30486309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9A42C130-16E5-4650-BDD9-B86DDCE96F2E}" type="datetimeFigureOut">
              <a:rPr lang="zh-CN" altLang="en-US" smtClean="0"/>
              <a:t>2018/1/3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2E89008-82F3-4B29-9FA8-F4DDE9D1DA12}" type="slidenum">
              <a:rPr lang="zh-CN" altLang="en-US" smtClean="0"/>
              <a:t>‹#›</a:t>
            </a:fld>
            <a:endParaRPr lang="zh-CN" altLang="en-US"/>
          </a:p>
        </p:txBody>
      </p:sp>
    </p:spTree>
    <p:extLst>
      <p:ext uri="{BB962C8B-B14F-4D97-AF65-F5344CB8AC3E}">
        <p14:creationId xmlns:p14="http://schemas.microsoft.com/office/powerpoint/2010/main" val="25033243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9A42C130-16E5-4650-BDD9-B86DDCE96F2E}" type="datetimeFigureOut">
              <a:rPr lang="zh-CN" altLang="en-US" smtClean="0"/>
              <a:t>2018/1/3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2E89008-82F3-4B29-9FA8-F4DDE9D1DA12}" type="slidenum">
              <a:rPr lang="zh-CN" altLang="en-US" smtClean="0"/>
              <a:t>‹#›</a:t>
            </a:fld>
            <a:endParaRPr lang="zh-CN" altLang="en-US"/>
          </a:p>
        </p:txBody>
      </p:sp>
    </p:spTree>
    <p:extLst>
      <p:ext uri="{BB962C8B-B14F-4D97-AF65-F5344CB8AC3E}">
        <p14:creationId xmlns:p14="http://schemas.microsoft.com/office/powerpoint/2010/main" val="25311548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9A42C130-16E5-4650-BDD9-B86DDCE96F2E}" type="datetimeFigureOut">
              <a:rPr lang="zh-CN" altLang="en-US" smtClean="0"/>
              <a:t>2018/1/3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2E89008-82F3-4B29-9FA8-F4DDE9D1DA12}" type="slidenum">
              <a:rPr lang="zh-CN" altLang="en-US" smtClean="0"/>
              <a:t>‹#›</a:t>
            </a:fld>
            <a:endParaRPr lang="zh-CN" altLang="en-US"/>
          </a:p>
        </p:txBody>
      </p:sp>
    </p:spTree>
    <p:extLst>
      <p:ext uri="{BB962C8B-B14F-4D97-AF65-F5344CB8AC3E}">
        <p14:creationId xmlns:p14="http://schemas.microsoft.com/office/powerpoint/2010/main" val="3717062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9A42C130-16E5-4650-BDD9-B86DDCE96F2E}" type="datetimeFigureOut">
              <a:rPr lang="zh-CN" altLang="en-US" smtClean="0"/>
              <a:t>2018/1/3</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92E89008-82F3-4B29-9FA8-F4DDE9D1DA12}" type="slidenum">
              <a:rPr lang="zh-CN" altLang="en-US" smtClean="0"/>
              <a:t>‹#›</a:t>
            </a:fld>
            <a:endParaRPr lang="zh-CN" altLang="en-US"/>
          </a:p>
        </p:txBody>
      </p:sp>
    </p:spTree>
    <p:extLst>
      <p:ext uri="{BB962C8B-B14F-4D97-AF65-F5344CB8AC3E}">
        <p14:creationId xmlns:p14="http://schemas.microsoft.com/office/powerpoint/2010/main" val="22788914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9A42C130-16E5-4650-BDD9-B86DDCE96F2E}" type="datetimeFigureOut">
              <a:rPr lang="zh-CN" altLang="en-US" smtClean="0"/>
              <a:t>2018/1/3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92E89008-82F3-4B29-9FA8-F4DDE9D1DA12}" type="slidenum">
              <a:rPr lang="zh-CN" altLang="en-US" smtClean="0"/>
              <a:t>‹#›</a:t>
            </a:fld>
            <a:endParaRPr lang="zh-CN" altLang="en-US"/>
          </a:p>
        </p:txBody>
      </p:sp>
    </p:spTree>
    <p:extLst>
      <p:ext uri="{BB962C8B-B14F-4D97-AF65-F5344CB8AC3E}">
        <p14:creationId xmlns:p14="http://schemas.microsoft.com/office/powerpoint/2010/main" val="22502550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A42C130-16E5-4650-BDD9-B86DDCE96F2E}" type="datetimeFigureOut">
              <a:rPr lang="zh-CN" altLang="en-US" smtClean="0"/>
              <a:t>2018/1/3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92E89008-82F3-4B29-9FA8-F4DDE9D1DA12}" type="slidenum">
              <a:rPr lang="zh-CN" altLang="en-US" smtClean="0"/>
              <a:t>‹#›</a:t>
            </a:fld>
            <a:endParaRPr lang="zh-CN" altLang="en-US"/>
          </a:p>
        </p:txBody>
      </p:sp>
    </p:spTree>
    <p:extLst>
      <p:ext uri="{BB962C8B-B14F-4D97-AF65-F5344CB8AC3E}">
        <p14:creationId xmlns:p14="http://schemas.microsoft.com/office/powerpoint/2010/main" val="42712191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9A42C130-16E5-4650-BDD9-B86DDCE96F2E}" type="datetimeFigureOut">
              <a:rPr lang="zh-CN" altLang="en-US" smtClean="0"/>
              <a:t>2018/1/3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2E89008-82F3-4B29-9FA8-F4DDE9D1DA12}" type="slidenum">
              <a:rPr lang="zh-CN" altLang="en-US" smtClean="0"/>
              <a:t>‹#›</a:t>
            </a:fld>
            <a:endParaRPr lang="zh-CN" altLang="en-US"/>
          </a:p>
        </p:txBody>
      </p:sp>
    </p:spTree>
    <p:extLst>
      <p:ext uri="{BB962C8B-B14F-4D97-AF65-F5344CB8AC3E}">
        <p14:creationId xmlns:p14="http://schemas.microsoft.com/office/powerpoint/2010/main" val="984915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9A42C130-16E5-4650-BDD9-B86DDCE96F2E}" type="datetimeFigureOut">
              <a:rPr lang="zh-CN" altLang="en-US" smtClean="0"/>
              <a:t>2018/1/3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2E89008-82F3-4B29-9FA8-F4DDE9D1DA12}" type="slidenum">
              <a:rPr lang="zh-CN" altLang="en-US" smtClean="0"/>
              <a:t>‹#›</a:t>
            </a:fld>
            <a:endParaRPr lang="zh-CN" altLang="en-US"/>
          </a:p>
        </p:txBody>
      </p:sp>
    </p:spTree>
    <p:extLst>
      <p:ext uri="{BB962C8B-B14F-4D97-AF65-F5344CB8AC3E}">
        <p14:creationId xmlns:p14="http://schemas.microsoft.com/office/powerpoint/2010/main" val="39731651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42C130-16E5-4650-BDD9-B86DDCE96F2E}" type="datetimeFigureOut">
              <a:rPr lang="zh-CN" altLang="en-US" smtClean="0"/>
              <a:t>2018/1/3</a:t>
            </a:fld>
            <a:endParaRPr lang="zh-CN" altLang="en-US"/>
          </a:p>
        </p:txBody>
      </p:sp>
      <p:sp>
        <p:nvSpPr>
          <p:cNvPr id="5" name="页脚占位符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2E89008-82F3-4B29-9FA8-F4DDE9D1DA12}" type="slidenum">
              <a:rPr lang="zh-CN" altLang="en-US" smtClean="0"/>
              <a:t>‹#›</a:t>
            </a:fld>
            <a:endParaRPr lang="zh-CN" altLang="en-US"/>
          </a:p>
        </p:txBody>
      </p:sp>
    </p:spTree>
    <p:extLst>
      <p:ext uri="{BB962C8B-B14F-4D97-AF65-F5344CB8AC3E}">
        <p14:creationId xmlns:p14="http://schemas.microsoft.com/office/powerpoint/2010/main" val="4262033125"/>
      </p:ext>
    </p:extLst>
  </p:cSld>
  <p:clrMap bg1="lt1" tx1="dk1" bg2="lt2" tx2="dk2" accent1="accent1" accent2="accent2" accent3="accent3" accent4="accent4" accent5="accent5" accent6="accent6" hlink="hlink" folHlink="folHlink"/>
  <p:sldLayoutIdLst>
    <p:sldLayoutId id="2147484045" r:id="rId1"/>
    <p:sldLayoutId id="2147484046" r:id="rId2"/>
    <p:sldLayoutId id="2147484047" r:id="rId3"/>
    <p:sldLayoutId id="2147484048" r:id="rId4"/>
    <p:sldLayoutId id="2147484049" r:id="rId5"/>
    <p:sldLayoutId id="2147484050" r:id="rId6"/>
    <p:sldLayoutId id="2147484051" r:id="rId7"/>
    <p:sldLayoutId id="2147484052" r:id="rId8"/>
    <p:sldLayoutId id="2147484053" r:id="rId9"/>
    <p:sldLayoutId id="2147484054" r:id="rId10"/>
    <p:sldLayoutId id="214748405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8.jpeg"/><Relationship Id="rId11" Type="http://schemas.openxmlformats.org/officeDocument/2006/relationships/image" Target="../media/image13.png"/><Relationship Id="rId5" Type="http://schemas.openxmlformats.org/officeDocument/2006/relationships/image" Target="../media/image7.png"/><Relationship Id="rId15" Type="http://schemas.openxmlformats.org/officeDocument/2006/relationships/image" Target="../media/image1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hyperlink" Target="mailto:%E4%BB%A5%E4%B8%8A%E6%9D%90%E6%96%99%E4%B8%AD3%E5%92%8C4%E9%A1%B9%E7%9A%84%E7%94%B5%E5%AD%90%E7%89%88%E8%AF%B7%E5%8F%91%E8%87%B3yzdsq@hust.edu.cn" TargetMode="Externa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leao.hust.edu.cn/info/1011/2299.htm" TargetMode="External"/><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png"/><Relationship Id="rId1" Type="http://schemas.openxmlformats.org/officeDocument/2006/relationships/slideLayout" Target="../slideLayouts/slideLayout5.xml"/><Relationship Id="rId4" Type="http://schemas.openxmlformats.org/officeDocument/2006/relationships/image" Target="../media/image33.png"/></Relationships>
</file>

<file path=ppt/slides/_rels/slide4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5.xml"/><Relationship Id="rId4" Type="http://schemas.openxmlformats.org/officeDocument/2006/relationships/image" Target="../media/image36.png"/></Relationships>
</file>

<file path=ppt/slides/_rels/slide4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 Id="rId5" Type="http://schemas.openxmlformats.org/officeDocument/2006/relationships/image" Target="../media/image42.png"/><Relationship Id="rId4" Type="http://schemas.openxmlformats.org/officeDocument/2006/relationships/image" Target="../media/image41.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标题 3"/>
          <p:cNvSpPr>
            <a:spLocks noGrp="1"/>
          </p:cNvSpPr>
          <p:nvPr>
            <p:ph type="title"/>
          </p:nvPr>
        </p:nvSpPr>
        <p:spPr>
          <a:xfrm>
            <a:off x="467544" y="332656"/>
            <a:ext cx="8229600" cy="4968552"/>
          </a:xfrm>
        </p:spPr>
        <p:txBody>
          <a:bodyPr>
            <a:normAutofit fontScale="90000"/>
          </a:bodyPr>
          <a:lstStyle/>
          <a:p>
            <a:r>
              <a:rPr lang="en-US" altLang="zh-CN" dirty="0" smtClean="0"/>
              <a:t/>
            </a:r>
            <a:br>
              <a:rPr lang="en-US" altLang="zh-CN" dirty="0" smtClean="0"/>
            </a:br>
            <a:r>
              <a:rPr lang="zh-CN" altLang="en-US" b="1" dirty="0" smtClean="0"/>
              <a:t>生物医学光子学功能实验室</a:t>
            </a:r>
            <a:r>
              <a:rPr lang="en-US" altLang="zh-CN" b="1" dirty="0" smtClean="0"/>
              <a:t/>
            </a:r>
            <a:br>
              <a:rPr lang="en-US" altLang="zh-CN" b="1" dirty="0" smtClean="0"/>
            </a:br>
            <a:r>
              <a:rPr lang="zh-CN" altLang="en-US" b="1" dirty="0" smtClean="0"/>
              <a:t>生物化学平台管理规定</a:t>
            </a:r>
            <a:r>
              <a:rPr lang="en-US" altLang="zh-CN" b="1" dirty="0" smtClean="0"/>
              <a:t/>
            </a:r>
            <a:br>
              <a:rPr lang="en-US" altLang="zh-CN" b="1" dirty="0" smtClean="0"/>
            </a:br>
            <a:r>
              <a:rPr lang="zh-CN" altLang="en-US" b="1" dirty="0" smtClean="0"/>
              <a:t>实验区危险品管理规定</a:t>
            </a:r>
            <a:r>
              <a:rPr lang="en-US" altLang="zh-CN" b="1" dirty="0" smtClean="0"/>
              <a:t/>
            </a:r>
            <a:br>
              <a:rPr lang="en-US" altLang="zh-CN" b="1" dirty="0" smtClean="0"/>
            </a:br>
            <a:r>
              <a:rPr lang="en-US" altLang="zh-CN" dirty="0" smtClean="0"/>
              <a:t/>
            </a:r>
            <a:br>
              <a:rPr lang="en-US" altLang="zh-CN" dirty="0" smtClean="0"/>
            </a:br>
            <a:r>
              <a:rPr lang="en-US" altLang="zh-CN" dirty="0" smtClean="0"/>
              <a:t/>
            </a:r>
            <a:br>
              <a:rPr lang="en-US" altLang="zh-CN" dirty="0" smtClean="0"/>
            </a:br>
            <a:r>
              <a:rPr lang="zh-CN" altLang="en-US" sz="3600" dirty="0" smtClean="0"/>
              <a:t>生物化学平台管理员  冯晓蓉</a:t>
            </a:r>
            <a:r>
              <a:rPr lang="en-US" altLang="zh-CN" sz="3600" dirty="0" smtClean="0"/>
              <a:t/>
            </a:r>
            <a:br>
              <a:rPr lang="en-US" altLang="zh-CN" sz="3600" dirty="0" smtClean="0"/>
            </a:br>
            <a:r>
              <a:rPr lang="en-US" altLang="zh-CN" sz="3600" dirty="0" smtClean="0"/>
              <a:t>2017.12.20</a:t>
            </a:r>
            <a:br>
              <a:rPr lang="en-US" altLang="zh-CN" sz="3600" dirty="0" smtClean="0"/>
            </a:br>
            <a:endParaRPr lang="zh-CN" altLang="en-US" sz="3600"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62003" y="5425279"/>
            <a:ext cx="1268413" cy="8767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矩形 16"/>
          <p:cNvSpPr>
            <a:spLocks noChangeArrowheads="1"/>
          </p:cNvSpPr>
          <p:nvPr/>
        </p:nvSpPr>
        <p:spPr bwMode="auto">
          <a:xfrm>
            <a:off x="1331640" y="5471255"/>
            <a:ext cx="5616624"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lnSpc>
                <a:spcPct val="125000"/>
              </a:lnSpc>
              <a:buFont typeface="Wingdings" charset="2"/>
              <a:buNone/>
            </a:pPr>
            <a:r>
              <a:rPr lang="zh-CN" altLang="en-US" dirty="0">
                <a:latin typeface="华文行楷" pitchFamily="2" charset="-122"/>
                <a:ea typeface="华文行楷" pitchFamily="2" charset="-122"/>
              </a:rPr>
              <a:t>华中科技大学</a:t>
            </a:r>
            <a:r>
              <a:rPr lang="zh-CN" altLang="en-US" dirty="0">
                <a:latin typeface="华文行楷" pitchFamily="2" charset="-122"/>
                <a:ea typeface="华文行楷" pitchFamily="2" charset="-122"/>
                <a:sym typeface="Symbol" pitchFamily="18" charset="2"/>
              </a:rPr>
              <a:t> </a:t>
            </a:r>
            <a:r>
              <a:rPr lang="zh-CN" altLang="en-US" dirty="0">
                <a:latin typeface="华文行楷" pitchFamily="2" charset="-122"/>
                <a:ea typeface="华文行楷" pitchFamily="2" charset="-122"/>
              </a:rPr>
              <a:t>武汉光电国家实验室（筹）</a:t>
            </a:r>
            <a:endParaRPr lang="en-US" altLang="zh-CN" dirty="0">
              <a:latin typeface="华文行楷" pitchFamily="2" charset="-122"/>
              <a:ea typeface="华文行楷" pitchFamily="2" charset="-122"/>
            </a:endParaRPr>
          </a:p>
          <a:p>
            <a:pPr algn="ctr">
              <a:lnSpc>
                <a:spcPct val="125000"/>
              </a:lnSpc>
              <a:buFont typeface="Wingdings" charset="2"/>
              <a:buNone/>
            </a:pPr>
            <a:r>
              <a:rPr lang="en-US" altLang="zh-CN" dirty="0">
                <a:latin typeface="华文行楷" pitchFamily="2" charset="-122"/>
                <a:ea typeface="华文行楷" pitchFamily="2" charset="-122"/>
              </a:rPr>
              <a:t>Britton Chance</a:t>
            </a:r>
            <a:r>
              <a:rPr lang="zh-CN" altLang="en-US" dirty="0">
                <a:latin typeface="华文行楷" pitchFamily="2" charset="-122"/>
                <a:ea typeface="华文行楷" pitchFamily="2" charset="-122"/>
              </a:rPr>
              <a:t>生物医学</a:t>
            </a:r>
            <a:r>
              <a:rPr lang="zh-CN" altLang="en-US" dirty="0" smtClean="0">
                <a:latin typeface="华文行楷" pitchFamily="2" charset="-122"/>
                <a:ea typeface="华文行楷" pitchFamily="2" charset="-122"/>
              </a:rPr>
              <a:t>光子学功能实验室</a:t>
            </a:r>
            <a:endParaRPr lang="en-US" altLang="zh-CN" dirty="0">
              <a:latin typeface="华文行楷" pitchFamily="2" charset="-122"/>
              <a:ea typeface="华文行楷" pitchFamily="2" charset="-122"/>
            </a:endParaRPr>
          </a:p>
        </p:txBody>
      </p:sp>
    </p:spTree>
    <p:extLst>
      <p:ext uri="{BB962C8B-B14F-4D97-AF65-F5344CB8AC3E}">
        <p14:creationId xmlns:p14="http://schemas.microsoft.com/office/powerpoint/2010/main" val="31855590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87624" y="116632"/>
            <a:ext cx="6624736" cy="6741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326832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a:xfrm>
            <a:off x="467544" y="548680"/>
            <a:ext cx="8229600" cy="1252728"/>
          </a:xfrm>
        </p:spPr>
        <p:txBody>
          <a:bodyPr>
            <a:normAutofit/>
          </a:bodyPr>
          <a:lstStyle/>
          <a:p>
            <a:r>
              <a:rPr lang="zh-CN" altLang="en-US" sz="4000" b="1" dirty="0">
                <a:solidFill>
                  <a:schemeClr val="tx2"/>
                </a:solidFill>
                <a:latin typeface="+mn-ea"/>
                <a:ea typeface="+mn-ea"/>
              </a:rPr>
              <a:t>二、生物化学平台安全管理</a:t>
            </a:r>
            <a:r>
              <a:rPr lang="zh-CN" altLang="en-US" sz="4000" b="1" dirty="0" smtClean="0">
                <a:solidFill>
                  <a:schemeClr val="tx2"/>
                </a:solidFill>
                <a:latin typeface="+mn-ea"/>
                <a:ea typeface="+mn-ea"/>
              </a:rPr>
              <a:t>文件</a:t>
            </a:r>
            <a:endParaRPr lang="zh-CN" altLang="en-US" sz="4000" b="1" dirty="0">
              <a:solidFill>
                <a:schemeClr val="tx2"/>
              </a:solidFill>
              <a:latin typeface="+mn-ea"/>
              <a:ea typeface="+mn-ea"/>
            </a:endParaRPr>
          </a:p>
        </p:txBody>
      </p:sp>
      <p:sp>
        <p:nvSpPr>
          <p:cNvPr id="2" name="内容占位符 1"/>
          <p:cNvSpPr>
            <a:spLocks noGrp="1"/>
          </p:cNvSpPr>
          <p:nvPr>
            <p:ph idx="1"/>
          </p:nvPr>
        </p:nvSpPr>
        <p:spPr>
          <a:xfrm>
            <a:off x="899592" y="1700808"/>
            <a:ext cx="7408333" cy="4176464"/>
          </a:xfrm>
        </p:spPr>
        <p:txBody>
          <a:bodyPr>
            <a:normAutofit fontScale="85000" lnSpcReduction="20000"/>
          </a:bodyPr>
          <a:lstStyle/>
          <a:p>
            <a:r>
              <a:rPr lang="zh-CN" altLang="en-US" b="1" dirty="0">
                <a:latin typeface="+mn-ea"/>
              </a:rPr>
              <a:t>安全守册中：</a:t>
            </a:r>
            <a:endParaRPr lang="en-US" altLang="zh-CN" b="1" dirty="0">
              <a:latin typeface="+mn-ea"/>
            </a:endParaRPr>
          </a:p>
          <a:p>
            <a:r>
              <a:rPr lang="zh-CN" altLang="zh-CN" b="1" dirty="0">
                <a:latin typeface="+mn-ea"/>
              </a:rPr>
              <a:t>附录</a:t>
            </a:r>
            <a:r>
              <a:rPr lang="en-US" altLang="zh-CN" b="1" dirty="0">
                <a:latin typeface="+mn-ea"/>
              </a:rPr>
              <a:t>1</a:t>
            </a:r>
            <a:r>
              <a:rPr lang="zh-CN" altLang="zh-CN" b="1" dirty="0">
                <a:latin typeface="+mn-ea"/>
              </a:rPr>
              <a:t>：生物平台与细胞间实验安全工作条例</a:t>
            </a:r>
            <a:endParaRPr lang="en-US" altLang="zh-CN" b="1" dirty="0">
              <a:latin typeface="+mn-ea"/>
            </a:endParaRPr>
          </a:p>
          <a:p>
            <a:r>
              <a:rPr lang="zh-CN" altLang="zh-CN" b="1" dirty="0">
                <a:latin typeface="+mn-ea"/>
              </a:rPr>
              <a:t>附录</a:t>
            </a:r>
            <a:r>
              <a:rPr lang="en-US" altLang="zh-CN" b="1" dirty="0">
                <a:latin typeface="+mn-ea"/>
              </a:rPr>
              <a:t>2</a:t>
            </a:r>
            <a:r>
              <a:rPr lang="zh-CN" altLang="zh-CN" b="1" dirty="0">
                <a:latin typeface="+mn-ea"/>
              </a:rPr>
              <a:t>：化学实验室安全工作条例</a:t>
            </a:r>
            <a:endParaRPr lang="en-US" altLang="zh-CN" b="1" dirty="0">
              <a:latin typeface="+mn-ea"/>
            </a:endParaRPr>
          </a:p>
          <a:p>
            <a:r>
              <a:rPr lang="zh-CN" altLang="en-US" b="1" dirty="0">
                <a:latin typeface="+mn-ea"/>
              </a:rPr>
              <a:t>针对各实验区域：</a:t>
            </a:r>
            <a:endParaRPr lang="en-US" altLang="zh-CN" b="1" dirty="0">
              <a:latin typeface="+mn-ea"/>
            </a:endParaRPr>
          </a:p>
          <a:p>
            <a:r>
              <a:rPr lang="en-US" altLang="zh-CN" b="1" dirty="0">
                <a:latin typeface="+mn-ea"/>
              </a:rPr>
              <a:t>1</a:t>
            </a:r>
            <a:r>
              <a:rPr lang="zh-CN" altLang="en-US" b="1" dirty="0">
                <a:latin typeface="+mn-ea"/>
              </a:rPr>
              <a:t>、</a:t>
            </a:r>
            <a:r>
              <a:rPr lang="en-US" altLang="zh-CN" b="1" dirty="0">
                <a:latin typeface="+mn-ea"/>
              </a:rPr>
              <a:t>CBMP</a:t>
            </a:r>
            <a:r>
              <a:rPr lang="zh-CN" altLang="en-US" b="1" dirty="0">
                <a:latin typeface="+mn-ea"/>
              </a:rPr>
              <a:t>生物平台和细胞间实验安全工作条例（</a:t>
            </a:r>
            <a:r>
              <a:rPr lang="en-US" altLang="zh-CN" b="1" dirty="0">
                <a:latin typeface="+mn-ea"/>
              </a:rPr>
              <a:t>G407</a:t>
            </a:r>
            <a:r>
              <a:rPr lang="zh-CN" altLang="en-US" b="1" dirty="0">
                <a:latin typeface="+mn-ea"/>
              </a:rPr>
              <a:t>、</a:t>
            </a:r>
            <a:r>
              <a:rPr lang="en-US" altLang="zh-CN" b="1" dirty="0">
                <a:latin typeface="+mn-ea"/>
              </a:rPr>
              <a:t>G408</a:t>
            </a:r>
            <a:r>
              <a:rPr lang="zh-CN" altLang="en-US" b="1" dirty="0">
                <a:latin typeface="+mn-ea"/>
              </a:rPr>
              <a:t>、</a:t>
            </a:r>
            <a:r>
              <a:rPr lang="en-US" altLang="zh-CN" b="1" dirty="0">
                <a:latin typeface="+mn-ea"/>
              </a:rPr>
              <a:t>G409</a:t>
            </a:r>
            <a:r>
              <a:rPr lang="zh-CN" altLang="en-US" b="1" dirty="0">
                <a:latin typeface="+mn-ea"/>
              </a:rPr>
              <a:t>、</a:t>
            </a:r>
            <a:r>
              <a:rPr lang="en-US" altLang="zh-CN" b="1" dirty="0">
                <a:latin typeface="+mn-ea"/>
              </a:rPr>
              <a:t>G412</a:t>
            </a:r>
            <a:r>
              <a:rPr lang="zh-CN" altLang="en-US" b="1" dirty="0">
                <a:latin typeface="+mn-ea"/>
              </a:rPr>
              <a:t>、</a:t>
            </a:r>
            <a:r>
              <a:rPr lang="en-US" altLang="zh-CN" b="1" dirty="0">
                <a:latin typeface="+mn-ea"/>
              </a:rPr>
              <a:t>G413</a:t>
            </a:r>
            <a:r>
              <a:rPr lang="zh-CN" altLang="en-US" b="1" dirty="0">
                <a:latin typeface="+mn-ea"/>
              </a:rPr>
              <a:t>）</a:t>
            </a:r>
            <a:endParaRPr lang="en-US" altLang="zh-CN" b="1" dirty="0">
              <a:latin typeface="+mn-ea"/>
            </a:endParaRPr>
          </a:p>
          <a:p>
            <a:r>
              <a:rPr lang="en-US" altLang="zh-CN" b="1" dirty="0">
                <a:latin typeface="+mn-ea"/>
              </a:rPr>
              <a:t>2</a:t>
            </a:r>
            <a:r>
              <a:rPr lang="zh-CN" altLang="en-US" b="1" dirty="0" smtClean="0">
                <a:latin typeface="+mn-ea"/>
              </a:rPr>
              <a:t>、生物化学平台管理</a:t>
            </a:r>
            <a:r>
              <a:rPr lang="zh-CN" altLang="en-US" b="1" dirty="0">
                <a:latin typeface="+mn-ea"/>
              </a:rPr>
              <a:t>规定</a:t>
            </a:r>
            <a:endParaRPr lang="en-US" altLang="zh-CN" b="1" dirty="0">
              <a:latin typeface="+mn-ea"/>
            </a:endParaRPr>
          </a:p>
          <a:p>
            <a:r>
              <a:rPr lang="en-US" altLang="zh-CN" b="1" dirty="0">
                <a:latin typeface="+mn-ea"/>
              </a:rPr>
              <a:t>3</a:t>
            </a:r>
            <a:r>
              <a:rPr lang="zh-CN" altLang="en-US" b="1" dirty="0">
                <a:latin typeface="+mn-ea"/>
              </a:rPr>
              <a:t>、细胞间规定</a:t>
            </a:r>
            <a:endParaRPr lang="en-US" altLang="zh-CN" b="1" dirty="0">
              <a:latin typeface="+mn-ea"/>
            </a:endParaRPr>
          </a:p>
          <a:p>
            <a:r>
              <a:rPr lang="zh-CN" altLang="en-US" b="1" dirty="0">
                <a:latin typeface="+mn-ea"/>
              </a:rPr>
              <a:t>针对危化品管理：</a:t>
            </a:r>
            <a:endParaRPr lang="en-US" altLang="zh-CN" b="1" dirty="0">
              <a:latin typeface="+mn-ea"/>
            </a:endParaRPr>
          </a:p>
          <a:p>
            <a:r>
              <a:rPr lang="zh-CN" altLang="en-US" b="1" dirty="0" smtClean="0">
                <a:latin typeface="+mn-ea"/>
              </a:rPr>
              <a:t>生物医学光学功能实验室危险品</a:t>
            </a:r>
            <a:r>
              <a:rPr lang="zh-CN" altLang="en-US" b="1" dirty="0">
                <a:latin typeface="+mn-ea"/>
              </a:rPr>
              <a:t>的管理</a:t>
            </a:r>
            <a:r>
              <a:rPr lang="zh-CN" altLang="en-US" b="1" dirty="0" smtClean="0">
                <a:latin typeface="+mn-ea"/>
              </a:rPr>
              <a:t>规定</a:t>
            </a:r>
            <a:endParaRPr lang="zh-CN" altLang="en-US" dirty="0"/>
          </a:p>
        </p:txBody>
      </p:sp>
    </p:spTree>
    <p:extLst>
      <p:ext uri="{BB962C8B-B14F-4D97-AF65-F5344CB8AC3E}">
        <p14:creationId xmlns:p14="http://schemas.microsoft.com/office/powerpoint/2010/main" val="298557921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0401" y="1422400"/>
            <a:ext cx="7550724" cy="38788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标题 2"/>
          <p:cNvSpPr txBox="1">
            <a:spLocks/>
          </p:cNvSpPr>
          <p:nvPr/>
        </p:nvSpPr>
        <p:spPr>
          <a:xfrm>
            <a:off x="467544" y="548680"/>
            <a:ext cx="8229600" cy="792088"/>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zh-CN" altLang="en-US" sz="4000" b="1" dirty="0" smtClean="0">
                <a:solidFill>
                  <a:schemeClr val="tx2"/>
                </a:solidFill>
                <a:latin typeface="+mn-ea"/>
                <a:ea typeface="+mn-ea"/>
              </a:rPr>
              <a:t>二、生物化学平台安全管理文件</a:t>
            </a:r>
            <a:endParaRPr lang="zh-CN" altLang="en-US" sz="4000" b="1" dirty="0">
              <a:solidFill>
                <a:schemeClr val="tx2"/>
              </a:solidFill>
              <a:latin typeface="+mn-ea"/>
              <a:ea typeface="+mn-ea"/>
            </a:endParaRPr>
          </a:p>
        </p:txBody>
      </p:sp>
    </p:spTree>
    <p:extLst>
      <p:ext uri="{BB962C8B-B14F-4D97-AF65-F5344CB8AC3E}">
        <p14:creationId xmlns:p14="http://schemas.microsoft.com/office/powerpoint/2010/main" val="8846668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9813" y="980728"/>
            <a:ext cx="2231815" cy="17371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4966" y="2818059"/>
            <a:ext cx="2231815" cy="18218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3989" y="44624"/>
            <a:ext cx="7360379" cy="936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3" descr="C:\Users\TNT\Documents\Tencent Files\23685039\Image\C2C\12FF201E171D77086239FFB8F61A0E82.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0120" y="4757809"/>
            <a:ext cx="2261508" cy="1819496"/>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650639" y="3140968"/>
            <a:ext cx="1633329" cy="323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1" name="Picture 5"/>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354641" y="3140968"/>
            <a:ext cx="1497196" cy="323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2" name="Picture 6"/>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989956" y="3148561"/>
            <a:ext cx="1524075" cy="323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3" name="Picture 7"/>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563827" y="1255716"/>
            <a:ext cx="1469211" cy="15371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5" name="Picture 9"/>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699792" y="1255715"/>
            <a:ext cx="1761706" cy="15371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6" name="Picture 10"/>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156176" y="1292069"/>
            <a:ext cx="1368152" cy="15371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7" name="Picture 11"/>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141915" y="44624"/>
            <a:ext cx="781050" cy="1116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9" name="Picture 13"/>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7680251" y="1292069"/>
            <a:ext cx="1242714" cy="15623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10" name="Picture 14"/>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617532" y="3135659"/>
            <a:ext cx="1368152" cy="3244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596752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539552" y="836713"/>
            <a:ext cx="3682752" cy="576064"/>
          </a:xfrm>
        </p:spPr>
        <p:txBody>
          <a:bodyPr>
            <a:noAutofit/>
          </a:bodyPr>
          <a:lstStyle/>
          <a:p>
            <a:r>
              <a:rPr lang="zh-CN" altLang="en-US" sz="2400" dirty="0"/>
              <a:t>水龙头未关导致实验室淹水，并渗漏到楼下办公室</a:t>
            </a:r>
          </a:p>
        </p:txBody>
      </p:sp>
      <p:pic>
        <p:nvPicPr>
          <p:cNvPr id="9218"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539552" y="1526125"/>
            <a:ext cx="3456384" cy="2430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标题 1"/>
          <p:cNvSpPr txBox="1">
            <a:spLocks/>
          </p:cNvSpPr>
          <p:nvPr/>
        </p:nvSpPr>
        <p:spPr>
          <a:xfrm>
            <a:off x="1691680" y="0"/>
            <a:ext cx="5904656" cy="98072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zh-CN" altLang="en-US" sz="3400" b="1" dirty="0" smtClean="0">
                <a:solidFill>
                  <a:srgbClr val="FF0000"/>
                </a:solidFill>
              </a:rPr>
              <a:t>实验室已发生的安全事故案例</a:t>
            </a:r>
            <a:endParaRPr lang="zh-CN" altLang="en-US" sz="3400" b="1" dirty="0">
              <a:solidFill>
                <a:srgbClr val="FF0000"/>
              </a:solidFill>
            </a:endParaRPr>
          </a:p>
        </p:txBody>
      </p:sp>
      <p:pic>
        <p:nvPicPr>
          <p:cNvPr id="9221"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16016" y="1412776"/>
            <a:ext cx="3610083" cy="2673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标题 1"/>
          <p:cNvSpPr txBox="1">
            <a:spLocks/>
          </p:cNvSpPr>
          <p:nvPr/>
        </p:nvSpPr>
        <p:spPr>
          <a:xfrm>
            <a:off x="4643347" y="787853"/>
            <a:ext cx="3682752" cy="76893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zh-CN" altLang="en-US" sz="2400" dirty="0" smtClean="0"/>
              <a:t>实验室通风橱灯整夜未关</a:t>
            </a:r>
            <a:endParaRPr lang="zh-CN" altLang="en-US" sz="2400" dirty="0"/>
          </a:p>
        </p:txBody>
      </p:sp>
      <p:pic>
        <p:nvPicPr>
          <p:cNvPr id="9222"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9552" y="4005064"/>
            <a:ext cx="3456384" cy="2683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3"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3347" y="4086263"/>
            <a:ext cx="3682751" cy="26024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273332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a:xfrm>
            <a:off x="539552" y="332656"/>
            <a:ext cx="8229600" cy="1252728"/>
          </a:xfrm>
        </p:spPr>
        <p:txBody>
          <a:bodyPr>
            <a:normAutofit/>
          </a:bodyPr>
          <a:lstStyle/>
          <a:p>
            <a:r>
              <a:rPr lang="zh-CN" altLang="en-US" sz="3800" b="1" dirty="0" smtClean="0">
                <a:solidFill>
                  <a:schemeClr val="tx2"/>
                </a:solidFill>
                <a:latin typeface="+mn-ea"/>
                <a:ea typeface="+mn-ea"/>
              </a:rPr>
              <a:t>生物化学平台安全卫生管理</a:t>
            </a:r>
            <a:r>
              <a:rPr lang="zh-CN" altLang="en-US" sz="3800" b="1" dirty="0">
                <a:solidFill>
                  <a:schemeClr val="tx2"/>
                </a:solidFill>
                <a:latin typeface="+mn-ea"/>
                <a:ea typeface="+mn-ea"/>
              </a:rPr>
              <a:t>规定</a:t>
            </a:r>
            <a:endParaRPr lang="en-US" altLang="zh-CN" sz="3800" b="1" dirty="0">
              <a:solidFill>
                <a:schemeClr val="tx2"/>
              </a:solidFill>
              <a:latin typeface="+mn-ea"/>
              <a:ea typeface="+mn-ea"/>
            </a:endParaRPr>
          </a:p>
        </p:txBody>
      </p:sp>
      <p:sp>
        <p:nvSpPr>
          <p:cNvPr id="2" name="内容占位符 1"/>
          <p:cNvSpPr>
            <a:spLocks noGrp="1"/>
          </p:cNvSpPr>
          <p:nvPr>
            <p:ph idx="1"/>
          </p:nvPr>
        </p:nvSpPr>
        <p:spPr>
          <a:xfrm>
            <a:off x="611560" y="1484784"/>
            <a:ext cx="7992888" cy="4608512"/>
          </a:xfrm>
        </p:spPr>
        <p:txBody>
          <a:bodyPr>
            <a:normAutofit fontScale="85000" lnSpcReduction="20000"/>
          </a:bodyPr>
          <a:lstStyle/>
          <a:p>
            <a:pPr marL="0" indent="0">
              <a:lnSpc>
                <a:spcPct val="120000"/>
              </a:lnSpc>
              <a:spcBef>
                <a:spcPts val="0"/>
              </a:spcBef>
              <a:buNone/>
            </a:pPr>
            <a:r>
              <a:rPr lang="en-US" altLang="zh-CN" sz="3200" dirty="0" smtClean="0"/>
              <a:t>1</a:t>
            </a:r>
            <a:r>
              <a:rPr lang="zh-CN" altLang="en-US" sz="3200" dirty="0"/>
              <a:t>、</a:t>
            </a:r>
            <a:r>
              <a:rPr lang="zh-CN" altLang="zh-CN" sz="3200" dirty="0" smtClean="0"/>
              <a:t>每</a:t>
            </a:r>
            <a:r>
              <a:rPr lang="zh-CN" altLang="zh-CN" sz="3200" dirty="0"/>
              <a:t>周安全卫生检查或平时检查时，如发现卫生差、试剂乱放等小事故问题（详见以下说明），以照片为证，由安全管理员直接通告给</a:t>
            </a:r>
            <a:r>
              <a:rPr lang="en-US" altLang="zh-CN" sz="3200" dirty="0"/>
              <a:t>PI</a:t>
            </a:r>
            <a:r>
              <a:rPr lang="zh-CN" altLang="zh-CN" sz="3200" dirty="0"/>
              <a:t>，并根据情节轻重，对相关责任人予以</a:t>
            </a:r>
            <a:r>
              <a:rPr lang="en-US" altLang="zh-CN" sz="3200" dirty="0"/>
              <a:t>1-3</a:t>
            </a:r>
            <a:r>
              <a:rPr lang="zh-CN" altLang="zh-CN" sz="3200" dirty="0"/>
              <a:t>个周值日或搬运空试剂瓶等处罚</a:t>
            </a:r>
            <a:r>
              <a:rPr lang="zh-CN" altLang="zh-CN" sz="3200" dirty="0" smtClean="0"/>
              <a:t>。</a:t>
            </a:r>
            <a:endParaRPr lang="en-US" altLang="zh-CN" sz="3200" dirty="0" smtClean="0"/>
          </a:p>
          <a:p>
            <a:pPr marL="0" indent="0">
              <a:lnSpc>
                <a:spcPct val="120000"/>
              </a:lnSpc>
              <a:spcBef>
                <a:spcPts val="0"/>
              </a:spcBef>
              <a:buNone/>
            </a:pPr>
            <a:r>
              <a:rPr lang="en-US" altLang="zh-CN" sz="3200" dirty="0" smtClean="0"/>
              <a:t>        </a:t>
            </a:r>
            <a:r>
              <a:rPr lang="zh-CN" altLang="zh-CN" sz="3200" b="1" dirty="0" smtClean="0">
                <a:solidFill>
                  <a:srgbClr val="FF0000"/>
                </a:solidFill>
              </a:rPr>
              <a:t>如果</a:t>
            </a:r>
            <a:r>
              <a:rPr lang="zh-CN" altLang="zh-CN" sz="3200" b="1" dirty="0">
                <a:solidFill>
                  <a:srgbClr val="FF0000"/>
                </a:solidFill>
              </a:rPr>
              <a:t>半年内累计三次被批评者，将通报批评</a:t>
            </a:r>
            <a:r>
              <a:rPr lang="en-US" altLang="zh-CN" sz="3200" b="1" dirty="0">
                <a:solidFill>
                  <a:srgbClr val="FF0000"/>
                </a:solidFill>
              </a:rPr>
              <a:t>PI</a:t>
            </a:r>
            <a:r>
              <a:rPr lang="zh-CN" altLang="zh-CN" sz="3200" b="1" dirty="0">
                <a:solidFill>
                  <a:srgbClr val="FF0000"/>
                </a:solidFill>
              </a:rPr>
              <a:t>，并禁止相关责任人</a:t>
            </a:r>
            <a:r>
              <a:rPr lang="en-US" altLang="zh-CN" sz="3200" b="1" dirty="0">
                <a:solidFill>
                  <a:srgbClr val="FF0000"/>
                </a:solidFill>
              </a:rPr>
              <a:t>1</a:t>
            </a:r>
            <a:r>
              <a:rPr lang="zh-CN" altLang="zh-CN" sz="3200" b="1" dirty="0">
                <a:solidFill>
                  <a:srgbClr val="FF0000"/>
                </a:solidFill>
              </a:rPr>
              <a:t>个月不得进入实验。</a:t>
            </a:r>
          </a:p>
          <a:p>
            <a:pPr marL="0" indent="0">
              <a:lnSpc>
                <a:spcPct val="120000"/>
              </a:lnSpc>
              <a:spcBef>
                <a:spcPts val="0"/>
              </a:spcBef>
              <a:buNone/>
            </a:pPr>
            <a:r>
              <a:rPr lang="en-US" altLang="zh-CN" sz="3200" b="1" dirty="0" smtClean="0"/>
              <a:t>        </a:t>
            </a:r>
            <a:r>
              <a:rPr lang="zh-CN" altLang="zh-CN" sz="3200" b="1" dirty="0" smtClean="0">
                <a:solidFill>
                  <a:srgbClr val="C00000"/>
                </a:solidFill>
              </a:rPr>
              <a:t>如</a:t>
            </a:r>
            <a:r>
              <a:rPr lang="zh-CN" altLang="zh-CN" sz="3200" b="1" dirty="0">
                <a:solidFill>
                  <a:srgbClr val="C00000"/>
                </a:solidFill>
              </a:rPr>
              <a:t>禁入期间偷入实验室，惩罚加倍</a:t>
            </a:r>
            <a:r>
              <a:rPr lang="zh-CN" altLang="zh-CN" sz="3200" b="1" dirty="0" smtClean="0">
                <a:solidFill>
                  <a:srgbClr val="C00000"/>
                </a:solidFill>
              </a:rPr>
              <a:t>。</a:t>
            </a:r>
            <a:endParaRPr lang="en-US" altLang="zh-CN" sz="3200" b="1" dirty="0" smtClean="0">
              <a:solidFill>
                <a:srgbClr val="C00000"/>
              </a:solidFill>
            </a:endParaRPr>
          </a:p>
          <a:p>
            <a:pPr marL="0" indent="0">
              <a:lnSpc>
                <a:spcPct val="120000"/>
              </a:lnSpc>
              <a:spcBef>
                <a:spcPts val="0"/>
              </a:spcBef>
              <a:buNone/>
            </a:pPr>
            <a:r>
              <a:rPr lang="en-US" altLang="zh-CN" sz="3200" dirty="0" smtClean="0"/>
              <a:t>        </a:t>
            </a:r>
            <a:r>
              <a:rPr lang="zh-CN" altLang="zh-CN" sz="3200" dirty="0" smtClean="0"/>
              <a:t>如</a:t>
            </a:r>
            <a:r>
              <a:rPr lang="zh-CN" altLang="zh-CN" sz="3200" dirty="0"/>
              <a:t>因特殊原因必需要进入实验，由</a:t>
            </a:r>
            <a:r>
              <a:rPr lang="en-US" altLang="zh-CN" sz="3200" dirty="0"/>
              <a:t>PI</a:t>
            </a:r>
            <a:r>
              <a:rPr lang="zh-CN" altLang="zh-CN" sz="3200" dirty="0"/>
              <a:t>当面与房间四级责任人说明情况、并签订责任书</a:t>
            </a:r>
            <a:r>
              <a:rPr lang="zh-CN" altLang="zh-CN" sz="3200" dirty="0" smtClean="0"/>
              <a:t>。</a:t>
            </a:r>
            <a:endParaRPr lang="zh-CN" altLang="zh-CN" sz="3200" dirty="0"/>
          </a:p>
        </p:txBody>
      </p:sp>
    </p:spTree>
    <p:extLst>
      <p:ext uri="{BB962C8B-B14F-4D97-AF65-F5344CB8AC3E}">
        <p14:creationId xmlns:p14="http://schemas.microsoft.com/office/powerpoint/2010/main" val="231311084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a:xfrm>
            <a:off x="467544" y="476672"/>
            <a:ext cx="8229600" cy="1252728"/>
          </a:xfrm>
        </p:spPr>
        <p:txBody>
          <a:bodyPr>
            <a:normAutofit/>
          </a:bodyPr>
          <a:lstStyle/>
          <a:p>
            <a:r>
              <a:rPr lang="zh-CN" altLang="en-US" sz="3800" b="1" dirty="0">
                <a:solidFill>
                  <a:schemeClr val="tx2"/>
                </a:solidFill>
                <a:latin typeface="+mn-ea"/>
                <a:ea typeface="+mn-ea"/>
              </a:rPr>
              <a:t>生物化学平台安全卫生管理规定</a:t>
            </a:r>
            <a:endParaRPr lang="en-US" altLang="zh-CN" sz="3800" b="1" dirty="0">
              <a:latin typeface="+mn-ea"/>
              <a:ea typeface="+mn-ea"/>
            </a:endParaRPr>
          </a:p>
        </p:txBody>
      </p:sp>
      <p:sp>
        <p:nvSpPr>
          <p:cNvPr id="2" name="内容占位符 1"/>
          <p:cNvSpPr>
            <a:spLocks noGrp="1"/>
          </p:cNvSpPr>
          <p:nvPr>
            <p:ph idx="1"/>
          </p:nvPr>
        </p:nvSpPr>
        <p:spPr>
          <a:xfrm>
            <a:off x="755576" y="1700808"/>
            <a:ext cx="7632848" cy="3240360"/>
          </a:xfrm>
        </p:spPr>
        <p:txBody>
          <a:bodyPr>
            <a:normAutofit/>
          </a:bodyPr>
          <a:lstStyle/>
          <a:p>
            <a:pPr marL="0" indent="0">
              <a:lnSpc>
                <a:spcPct val="150000"/>
              </a:lnSpc>
              <a:spcBef>
                <a:spcPts val="0"/>
              </a:spcBef>
              <a:buNone/>
            </a:pPr>
            <a:r>
              <a:rPr lang="en-US" altLang="zh-CN" dirty="0" smtClean="0"/>
              <a:t>2</a:t>
            </a:r>
            <a:r>
              <a:rPr lang="zh-CN" altLang="en-US" dirty="0" smtClean="0"/>
              <a:t>、</a:t>
            </a:r>
            <a:r>
              <a:rPr lang="zh-CN" altLang="zh-CN" dirty="0" smtClean="0"/>
              <a:t>如</a:t>
            </a:r>
            <a:r>
              <a:rPr lang="zh-CN" altLang="zh-CN" dirty="0"/>
              <a:t>发生比较严重的大事故（详见以下说明），如：淹水、试剂泄漏等</a:t>
            </a:r>
            <a:r>
              <a:rPr lang="zh-CN" altLang="zh-CN" dirty="0" smtClean="0"/>
              <a:t>，</a:t>
            </a:r>
            <a:r>
              <a:rPr lang="zh-CN" altLang="en-US" dirty="0" smtClean="0"/>
              <a:t>全实验内通报批评</a:t>
            </a:r>
            <a:r>
              <a:rPr lang="zh-CN" altLang="zh-CN" dirty="0" smtClean="0"/>
              <a:t>，</a:t>
            </a:r>
            <a:r>
              <a:rPr lang="zh-CN" altLang="zh-CN" dirty="0"/>
              <a:t>直接处罚相关责任人</a:t>
            </a:r>
            <a:r>
              <a:rPr lang="en-US" altLang="zh-CN" dirty="0"/>
              <a:t>1</a:t>
            </a:r>
            <a:r>
              <a:rPr lang="zh-CN" altLang="zh-CN" dirty="0"/>
              <a:t>个月不准予进入实验室实验</a:t>
            </a:r>
            <a:r>
              <a:rPr lang="zh-CN" altLang="zh-CN" dirty="0" smtClean="0"/>
              <a:t>。</a:t>
            </a:r>
            <a:endParaRPr lang="zh-CN" altLang="zh-CN" dirty="0"/>
          </a:p>
        </p:txBody>
      </p:sp>
    </p:spTree>
    <p:extLst>
      <p:ext uri="{BB962C8B-B14F-4D97-AF65-F5344CB8AC3E}">
        <p14:creationId xmlns:p14="http://schemas.microsoft.com/office/powerpoint/2010/main" val="240663189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a:xfrm>
            <a:off x="539552" y="332656"/>
            <a:ext cx="8229600" cy="1252728"/>
          </a:xfrm>
        </p:spPr>
        <p:txBody>
          <a:bodyPr>
            <a:normAutofit/>
          </a:bodyPr>
          <a:lstStyle/>
          <a:p>
            <a:r>
              <a:rPr lang="zh-CN" altLang="en-US" sz="3800" b="1" dirty="0">
                <a:solidFill>
                  <a:schemeClr val="tx2"/>
                </a:solidFill>
                <a:latin typeface="+mn-ea"/>
                <a:ea typeface="+mn-ea"/>
              </a:rPr>
              <a:t>生物化学平台安全卫生管理规定</a:t>
            </a:r>
            <a:endParaRPr lang="en-US" altLang="zh-CN" sz="3800" b="1" dirty="0">
              <a:solidFill>
                <a:schemeClr val="tx2"/>
              </a:solidFill>
              <a:latin typeface="+mn-ea"/>
              <a:ea typeface="+mn-ea"/>
            </a:endParaRPr>
          </a:p>
        </p:txBody>
      </p:sp>
      <p:sp>
        <p:nvSpPr>
          <p:cNvPr id="2" name="内容占位符 1"/>
          <p:cNvSpPr>
            <a:spLocks noGrp="1"/>
          </p:cNvSpPr>
          <p:nvPr>
            <p:ph idx="1"/>
          </p:nvPr>
        </p:nvSpPr>
        <p:spPr>
          <a:xfrm>
            <a:off x="611560" y="1484784"/>
            <a:ext cx="7992888" cy="4320480"/>
          </a:xfrm>
        </p:spPr>
        <p:txBody>
          <a:bodyPr>
            <a:normAutofit lnSpcReduction="10000"/>
          </a:bodyPr>
          <a:lstStyle/>
          <a:p>
            <a:pPr marL="0" indent="0">
              <a:buNone/>
            </a:pPr>
            <a:r>
              <a:rPr lang="en-US" altLang="zh-CN" sz="2800" b="1" dirty="0" smtClean="0">
                <a:latin typeface="+mn-ea"/>
              </a:rPr>
              <a:t>3</a:t>
            </a:r>
            <a:r>
              <a:rPr lang="zh-CN" altLang="en-US" sz="2800" dirty="0">
                <a:latin typeface="+mn-ea"/>
              </a:rPr>
              <a:t>、实验</a:t>
            </a:r>
            <a:r>
              <a:rPr lang="zh-CN" altLang="en-US" sz="2800" dirty="0" smtClean="0">
                <a:latin typeface="+mn-ea"/>
              </a:rPr>
              <a:t>台面（包括</a:t>
            </a:r>
            <a:r>
              <a:rPr lang="zh-CN" altLang="zh-CN" sz="2800" dirty="0" smtClean="0">
                <a:latin typeface="+mn-ea"/>
              </a:rPr>
              <a:t>通风橱</a:t>
            </a:r>
            <a:r>
              <a:rPr lang="zh-CN" altLang="en-US" sz="2800" dirty="0" smtClean="0">
                <a:latin typeface="+mn-ea"/>
              </a:rPr>
              <a:t>）</a:t>
            </a:r>
            <a:r>
              <a:rPr lang="zh-CN" altLang="zh-CN" sz="2800" dirty="0" smtClean="0">
                <a:latin typeface="+mn-ea"/>
              </a:rPr>
              <a:t>负责人</a:t>
            </a:r>
            <a:r>
              <a:rPr lang="zh-CN" altLang="zh-CN" sz="2800" dirty="0">
                <a:latin typeface="+mn-ea"/>
              </a:rPr>
              <a:t>对所</a:t>
            </a:r>
            <a:r>
              <a:rPr lang="zh-CN" altLang="zh-CN" sz="2800" dirty="0" smtClean="0">
                <a:latin typeface="+mn-ea"/>
              </a:rPr>
              <a:t>用</a:t>
            </a:r>
            <a:r>
              <a:rPr lang="zh-CN" altLang="en-US" sz="2800" dirty="0">
                <a:latin typeface="+mn-ea"/>
              </a:rPr>
              <a:t>实验台面</a:t>
            </a:r>
            <a:r>
              <a:rPr lang="zh-CN" altLang="zh-CN" sz="2800" dirty="0" smtClean="0">
                <a:latin typeface="+mn-ea"/>
              </a:rPr>
              <a:t>负</a:t>
            </a:r>
            <a:r>
              <a:rPr lang="zh-CN" altLang="zh-CN" sz="2800" dirty="0">
                <a:latin typeface="+mn-ea"/>
              </a:rPr>
              <a:t>全责，如几个人合用，应张贴使用者名单，共同分担责任并轮流值日</a:t>
            </a:r>
            <a:r>
              <a:rPr lang="zh-CN" altLang="zh-CN" sz="2800" dirty="0" smtClean="0">
                <a:latin typeface="+mn-ea"/>
              </a:rPr>
              <a:t>。</a:t>
            </a:r>
            <a:endParaRPr lang="en-US" altLang="zh-CN" sz="2800" dirty="0" smtClean="0">
              <a:latin typeface="+mn-ea"/>
            </a:endParaRPr>
          </a:p>
          <a:p>
            <a:r>
              <a:rPr lang="zh-CN" altLang="zh-CN" sz="2800" dirty="0" smtClean="0">
                <a:latin typeface="+mn-ea"/>
              </a:rPr>
              <a:t>未经</a:t>
            </a:r>
            <a:r>
              <a:rPr lang="zh-CN" altLang="zh-CN" sz="2800" dirty="0">
                <a:latin typeface="+mn-ea"/>
              </a:rPr>
              <a:t>允许</a:t>
            </a:r>
            <a:r>
              <a:rPr lang="zh-CN" altLang="zh-CN" sz="2800" dirty="0" smtClean="0">
                <a:latin typeface="+mn-ea"/>
              </a:rPr>
              <a:t>禁止使用他人</a:t>
            </a:r>
            <a:r>
              <a:rPr lang="zh-CN" altLang="en-US" sz="2800" dirty="0" smtClean="0">
                <a:latin typeface="+mn-ea"/>
              </a:rPr>
              <a:t>实验台面</a:t>
            </a:r>
            <a:r>
              <a:rPr lang="zh-CN" altLang="zh-CN" sz="2800" dirty="0" smtClean="0">
                <a:latin typeface="+mn-ea"/>
              </a:rPr>
              <a:t>，</a:t>
            </a:r>
            <a:r>
              <a:rPr lang="zh-CN" altLang="en-US" sz="2800" dirty="0" smtClean="0">
                <a:latin typeface="+mn-ea"/>
              </a:rPr>
              <a:t>擅自使用他人实验台面</a:t>
            </a:r>
            <a:r>
              <a:rPr lang="zh-CN" altLang="zh-CN" sz="2800" dirty="0" smtClean="0">
                <a:latin typeface="+mn-ea"/>
              </a:rPr>
              <a:t>所有</a:t>
            </a:r>
            <a:r>
              <a:rPr lang="zh-CN" altLang="en-US" sz="2800" dirty="0" smtClean="0">
                <a:latin typeface="+mn-ea"/>
              </a:rPr>
              <a:t>事故</a:t>
            </a:r>
            <a:r>
              <a:rPr lang="zh-CN" altLang="zh-CN" sz="2800" dirty="0" smtClean="0">
                <a:latin typeface="+mn-ea"/>
              </a:rPr>
              <a:t>责任</a:t>
            </a:r>
            <a:r>
              <a:rPr lang="zh-CN" altLang="zh-CN" sz="2800" dirty="0">
                <a:latin typeface="+mn-ea"/>
              </a:rPr>
              <a:t>自负，且通告</a:t>
            </a:r>
            <a:r>
              <a:rPr lang="en-US" altLang="zh-CN" sz="2800" dirty="0">
                <a:latin typeface="+mn-ea"/>
              </a:rPr>
              <a:t>PI</a:t>
            </a:r>
            <a:r>
              <a:rPr lang="zh-CN" altLang="zh-CN" sz="2800" dirty="0" smtClean="0">
                <a:latin typeface="+mn-ea"/>
              </a:rPr>
              <a:t>。</a:t>
            </a:r>
            <a:endParaRPr lang="en-US" altLang="zh-CN" sz="2800" dirty="0" smtClean="0">
              <a:latin typeface="+mn-ea"/>
            </a:endParaRPr>
          </a:p>
          <a:p>
            <a:r>
              <a:rPr lang="zh-CN" altLang="en-US" sz="2800" dirty="0" smtClean="0">
                <a:latin typeface="+mn-ea"/>
              </a:rPr>
              <a:t>以实验台面责任人同意使用其实验台面的，</a:t>
            </a:r>
            <a:r>
              <a:rPr lang="zh-CN" altLang="zh-CN" sz="2800" dirty="0" smtClean="0">
                <a:latin typeface="+mn-ea"/>
              </a:rPr>
              <a:t>一旦</a:t>
            </a:r>
            <a:r>
              <a:rPr lang="zh-CN" altLang="zh-CN" sz="2800" dirty="0">
                <a:latin typeface="+mn-ea"/>
              </a:rPr>
              <a:t>发生事故，将同时追究当事人</a:t>
            </a:r>
            <a:r>
              <a:rPr lang="zh-CN" altLang="zh-CN" sz="2800" dirty="0" smtClean="0">
                <a:latin typeface="+mn-ea"/>
              </a:rPr>
              <a:t>及</a:t>
            </a:r>
            <a:r>
              <a:rPr lang="zh-CN" altLang="en-US" sz="2800" dirty="0" smtClean="0">
                <a:latin typeface="+mn-ea"/>
              </a:rPr>
              <a:t>实验台面</a:t>
            </a:r>
            <a:r>
              <a:rPr lang="zh-CN" altLang="zh-CN" sz="2800" dirty="0" smtClean="0">
                <a:latin typeface="+mn-ea"/>
              </a:rPr>
              <a:t>负责人</a:t>
            </a:r>
            <a:r>
              <a:rPr lang="zh-CN" altLang="zh-CN" sz="2800" dirty="0">
                <a:latin typeface="+mn-ea"/>
              </a:rPr>
              <a:t>的责任</a:t>
            </a:r>
            <a:r>
              <a:rPr lang="zh-CN" altLang="zh-CN" sz="2800" dirty="0" smtClean="0">
                <a:latin typeface="+mn-ea"/>
              </a:rPr>
              <a:t>。</a:t>
            </a:r>
            <a:endParaRPr lang="en-US" altLang="zh-CN" sz="2800" dirty="0" smtClean="0">
              <a:latin typeface="+mn-ea"/>
            </a:endParaRPr>
          </a:p>
          <a:p>
            <a:r>
              <a:rPr lang="zh-CN" altLang="zh-CN" sz="2800" dirty="0" smtClean="0">
                <a:latin typeface="+mn-ea"/>
              </a:rPr>
              <a:t>公用</a:t>
            </a:r>
            <a:r>
              <a:rPr lang="zh-CN" altLang="en-US" sz="2800" dirty="0" smtClean="0">
                <a:latin typeface="+mn-ea"/>
              </a:rPr>
              <a:t>实验</a:t>
            </a:r>
            <a:r>
              <a:rPr lang="zh-CN" altLang="zh-CN" sz="2800" dirty="0" smtClean="0">
                <a:latin typeface="+mn-ea"/>
              </a:rPr>
              <a:t>区域</a:t>
            </a:r>
            <a:r>
              <a:rPr lang="zh-CN" altLang="zh-CN" sz="2800" dirty="0">
                <a:latin typeface="+mn-ea"/>
              </a:rPr>
              <a:t>发生的事故，将追究当事人责任，</a:t>
            </a:r>
            <a:r>
              <a:rPr lang="zh-CN" altLang="zh-CN" sz="2800" dirty="0" smtClean="0">
                <a:latin typeface="+mn-ea"/>
              </a:rPr>
              <a:t>当</a:t>
            </a:r>
            <a:r>
              <a:rPr lang="zh-CN" altLang="en-US" sz="2800" dirty="0" smtClean="0">
                <a:latin typeface="+mn-ea"/>
              </a:rPr>
              <a:t>值</a:t>
            </a:r>
            <a:r>
              <a:rPr lang="zh-CN" altLang="zh-CN" sz="2800" dirty="0" smtClean="0">
                <a:latin typeface="+mn-ea"/>
              </a:rPr>
              <a:t>值日生</a:t>
            </a:r>
            <a:r>
              <a:rPr lang="zh-CN" altLang="zh-CN" sz="2800" dirty="0">
                <a:latin typeface="+mn-ea"/>
              </a:rPr>
              <a:t>负连带责任</a:t>
            </a:r>
            <a:r>
              <a:rPr lang="zh-CN" altLang="zh-CN" sz="2800" dirty="0" smtClean="0">
                <a:latin typeface="+mn-ea"/>
              </a:rPr>
              <a:t>。</a:t>
            </a:r>
            <a:endParaRPr lang="zh-CN" altLang="zh-CN" sz="2800" dirty="0">
              <a:latin typeface="+mn-ea"/>
            </a:endParaRPr>
          </a:p>
        </p:txBody>
      </p:sp>
    </p:spTree>
    <p:extLst>
      <p:ext uri="{BB962C8B-B14F-4D97-AF65-F5344CB8AC3E}">
        <p14:creationId xmlns:p14="http://schemas.microsoft.com/office/powerpoint/2010/main" val="66814822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a:xfrm>
            <a:off x="467544" y="404664"/>
            <a:ext cx="8229600" cy="1252728"/>
          </a:xfrm>
        </p:spPr>
        <p:txBody>
          <a:bodyPr>
            <a:normAutofit/>
          </a:bodyPr>
          <a:lstStyle/>
          <a:p>
            <a:r>
              <a:rPr lang="zh-CN" altLang="en-US" sz="3800" b="1" dirty="0">
                <a:solidFill>
                  <a:schemeClr val="tx2"/>
                </a:solidFill>
                <a:latin typeface="+mn-ea"/>
                <a:ea typeface="+mn-ea"/>
              </a:rPr>
              <a:t>生物化学平台安全卫生管理规定</a:t>
            </a:r>
            <a:endParaRPr lang="en-US" altLang="zh-CN" sz="3800" b="1" dirty="0">
              <a:solidFill>
                <a:schemeClr val="tx2"/>
              </a:solidFill>
              <a:latin typeface="+mn-ea"/>
              <a:ea typeface="+mn-ea"/>
            </a:endParaRPr>
          </a:p>
        </p:txBody>
      </p:sp>
      <p:sp>
        <p:nvSpPr>
          <p:cNvPr id="2" name="内容占位符 1"/>
          <p:cNvSpPr>
            <a:spLocks noGrp="1"/>
          </p:cNvSpPr>
          <p:nvPr>
            <p:ph idx="1"/>
          </p:nvPr>
        </p:nvSpPr>
        <p:spPr>
          <a:xfrm>
            <a:off x="755576" y="1556792"/>
            <a:ext cx="7992888" cy="4248472"/>
          </a:xfrm>
        </p:spPr>
        <p:txBody>
          <a:bodyPr>
            <a:noAutofit/>
          </a:bodyPr>
          <a:lstStyle/>
          <a:p>
            <a:pPr marL="0" indent="0">
              <a:buNone/>
            </a:pPr>
            <a:r>
              <a:rPr lang="en-US" altLang="zh-CN" sz="3200" dirty="0" smtClean="0"/>
              <a:t>4</a:t>
            </a:r>
            <a:r>
              <a:rPr lang="zh-CN" altLang="en-US" sz="3200" dirty="0"/>
              <a:t>、</a:t>
            </a:r>
            <a:r>
              <a:rPr lang="zh-CN" altLang="zh-CN" sz="3200" dirty="0" smtClean="0"/>
              <a:t>所有</a:t>
            </a:r>
            <a:r>
              <a:rPr lang="zh-CN" altLang="zh-CN" sz="3200" dirty="0"/>
              <a:t>试剂样品都必须标识清晰妥善放置，如有化学试剂无标识乱放现象，一经发现，马上没收，并通知</a:t>
            </a:r>
            <a:r>
              <a:rPr lang="en-US" altLang="zh-CN" sz="3200" dirty="0"/>
              <a:t>PI</a:t>
            </a:r>
            <a:r>
              <a:rPr lang="zh-CN" altLang="zh-CN" sz="3200" dirty="0"/>
              <a:t>。屡教不改，情节严重者，通报批评</a:t>
            </a:r>
            <a:r>
              <a:rPr lang="en-US" altLang="zh-CN" sz="3200" dirty="0"/>
              <a:t>PI</a:t>
            </a:r>
            <a:r>
              <a:rPr lang="zh-CN" altLang="zh-CN" sz="3200" dirty="0"/>
              <a:t>。</a:t>
            </a:r>
          </a:p>
          <a:p>
            <a:pPr marL="0" indent="0">
              <a:buNone/>
            </a:pPr>
            <a:r>
              <a:rPr lang="en-US" altLang="zh-CN" sz="3200" dirty="0" smtClean="0"/>
              <a:t>5</a:t>
            </a:r>
            <a:r>
              <a:rPr lang="zh-CN" altLang="en-US" sz="3200" dirty="0" smtClean="0"/>
              <a:t>、</a:t>
            </a:r>
            <a:r>
              <a:rPr lang="zh-CN" altLang="zh-CN" sz="3200" dirty="0" smtClean="0"/>
              <a:t>在</a:t>
            </a:r>
            <a:r>
              <a:rPr lang="zh-CN" altLang="zh-CN" sz="3200" dirty="0"/>
              <a:t>每次安全卫生检查时，表现良好者，如按时按质进行卫生打扫，实验台面保持干净整洁者，予以点名通报表扬（包括</a:t>
            </a:r>
            <a:r>
              <a:rPr lang="en-US" altLang="zh-CN" sz="3200" dirty="0"/>
              <a:t>PI</a:t>
            </a:r>
            <a:r>
              <a:rPr lang="zh-CN" altLang="zh-CN" sz="3200" dirty="0"/>
              <a:t>），并根据情况减免公共值日的</a:t>
            </a:r>
            <a:r>
              <a:rPr lang="zh-CN" altLang="zh-CN" sz="3200" dirty="0" smtClean="0"/>
              <a:t>次数。</a:t>
            </a:r>
            <a:endParaRPr lang="zh-CN" altLang="en-US" sz="3200" dirty="0"/>
          </a:p>
        </p:txBody>
      </p:sp>
    </p:spTree>
    <p:extLst>
      <p:ext uri="{BB962C8B-B14F-4D97-AF65-F5344CB8AC3E}">
        <p14:creationId xmlns:p14="http://schemas.microsoft.com/office/powerpoint/2010/main" val="113227733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a:xfrm>
            <a:off x="467544" y="260648"/>
            <a:ext cx="8229600" cy="1008112"/>
          </a:xfrm>
        </p:spPr>
        <p:txBody>
          <a:bodyPr>
            <a:normAutofit/>
          </a:bodyPr>
          <a:lstStyle/>
          <a:p>
            <a:r>
              <a:rPr lang="zh-CN" altLang="en-US" sz="3800" b="1" dirty="0">
                <a:solidFill>
                  <a:schemeClr val="tx2"/>
                </a:solidFill>
                <a:latin typeface="+mn-ea"/>
                <a:ea typeface="+mn-ea"/>
              </a:rPr>
              <a:t>生物化学平台安全卫生管理规定</a:t>
            </a:r>
            <a:endParaRPr lang="en-US" altLang="zh-CN" sz="3800" b="1" dirty="0">
              <a:solidFill>
                <a:schemeClr val="tx2"/>
              </a:solidFill>
              <a:latin typeface="+mn-ea"/>
              <a:ea typeface="+mn-ea"/>
            </a:endParaRPr>
          </a:p>
        </p:txBody>
      </p:sp>
      <p:sp>
        <p:nvSpPr>
          <p:cNvPr id="2" name="内容占位符 1"/>
          <p:cNvSpPr>
            <a:spLocks noGrp="1"/>
          </p:cNvSpPr>
          <p:nvPr>
            <p:ph idx="1"/>
          </p:nvPr>
        </p:nvSpPr>
        <p:spPr>
          <a:xfrm>
            <a:off x="755576" y="1196752"/>
            <a:ext cx="7776864" cy="5112568"/>
          </a:xfrm>
        </p:spPr>
        <p:txBody>
          <a:bodyPr>
            <a:noAutofit/>
          </a:bodyPr>
          <a:lstStyle/>
          <a:p>
            <a:r>
              <a:rPr lang="zh-CN" altLang="zh-CN" sz="2200" b="1" dirty="0"/>
              <a:t>小事故包括但不局限于以下问题：</a:t>
            </a:r>
            <a:endParaRPr lang="zh-CN" altLang="zh-CN" sz="2200" dirty="0"/>
          </a:p>
          <a:p>
            <a:pPr marL="0" indent="0">
              <a:buNone/>
            </a:pPr>
            <a:r>
              <a:rPr lang="en-US" altLang="zh-CN" sz="2200" dirty="0"/>
              <a:t>1</a:t>
            </a:r>
            <a:r>
              <a:rPr lang="zh-CN" altLang="zh-CN" sz="2200" dirty="0"/>
              <a:t>）私人物品随意放置公共区域</a:t>
            </a:r>
          </a:p>
          <a:p>
            <a:pPr marL="0" indent="0">
              <a:buNone/>
            </a:pPr>
            <a:r>
              <a:rPr lang="en-US" altLang="zh-CN" sz="2200" dirty="0"/>
              <a:t>2</a:t>
            </a:r>
            <a:r>
              <a:rPr lang="zh-CN" altLang="zh-CN" sz="2200" dirty="0"/>
              <a:t>）废液瓶、试剂乱放，不遵守实验室安全</a:t>
            </a:r>
          </a:p>
          <a:p>
            <a:pPr marL="0" indent="0">
              <a:buNone/>
            </a:pPr>
            <a:r>
              <a:rPr lang="en-US" altLang="zh-CN" sz="2200" dirty="0"/>
              <a:t>3</a:t>
            </a:r>
            <a:r>
              <a:rPr lang="zh-CN" altLang="zh-CN" sz="2200" dirty="0" smtClean="0"/>
              <a:t>）</a:t>
            </a:r>
            <a:r>
              <a:rPr lang="zh-CN" altLang="en-US" sz="2200" dirty="0" smtClean="0"/>
              <a:t>实验台面</a:t>
            </a:r>
            <a:r>
              <a:rPr lang="zh-CN" altLang="zh-CN" sz="2200" dirty="0" smtClean="0"/>
              <a:t>不</a:t>
            </a:r>
            <a:r>
              <a:rPr lang="zh-CN" altLang="zh-CN" sz="2200" dirty="0"/>
              <a:t>整洁</a:t>
            </a:r>
          </a:p>
          <a:p>
            <a:pPr marL="0" indent="0">
              <a:buNone/>
            </a:pPr>
            <a:r>
              <a:rPr lang="en-US" altLang="zh-CN" sz="2200" dirty="0"/>
              <a:t>4</a:t>
            </a:r>
            <a:r>
              <a:rPr lang="zh-CN" altLang="zh-CN" sz="2200" dirty="0"/>
              <a:t>）垃圾桶装满后不倒</a:t>
            </a:r>
          </a:p>
          <a:p>
            <a:pPr marL="0" indent="0">
              <a:buNone/>
            </a:pPr>
            <a:r>
              <a:rPr lang="en-US" altLang="zh-CN" sz="2200" dirty="0"/>
              <a:t>5</a:t>
            </a:r>
            <a:r>
              <a:rPr lang="zh-CN" altLang="zh-CN" sz="2200" dirty="0"/>
              <a:t>）冰箱等仪器设备卫生差</a:t>
            </a:r>
          </a:p>
          <a:p>
            <a:pPr marL="0" indent="0">
              <a:buNone/>
            </a:pPr>
            <a:r>
              <a:rPr lang="en-US" altLang="zh-CN" sz="2200" dirty="0"/>
              <a:t>6</a:t>
            </a:r>
            <a:r>
              <a:rPr lang="zh-CN" altLang="zh-CN" sz="2200" dirty="0"/>
              <a:t>）购买试剂时人不在，随意让试剂公司人员进入实验室</a:t>
            </a:r>
          </a:p>
          <a:p>
            <a:pPr marL="0" indent="0">
              <a:buNone/>
            </a:pPr>
            <a:r>
              <a:rPr lang="en-US" altLang="zh-CN" sz="2200" dirty="0"/>
              <a:t>7</a:t>
            </a:r>
            <a:r>
              <a:rPr lang="zh-CN" altLang="zh-CN" sz="2200" dirty="0"/>
              <a:t>）邮件通知值日，以未收到邮件为由未值日</a:t>
            </a:r>
          </a:p>
          <a:p>
            <a:pPr marL="0" indent="0">
              <a:buNone/>
            </a:pPr>
            <a:r>
              <a:rPr lang="en-US" altLang="zh-CN" sz="2200" dirty="0"/>
              <a:t>8</a:t>
            </a:r>
            <a:r>
              <a:rPr lang="zh-CN" altLang="zh-CN" sz="2200" dirty="0"/>
              <a:t>）化学试剂购买过多，到处乱放</a:t>
            </a:r>
          </a:p>
          <a:p>
            <a:pPr marL="0" indent="0">
              <a:buNone/>
            </a:pPr>
            <a:r>
              <a:rPr lang="en-US" altLang="zh-CN" sz="2200" dirty="0"/>
              <a:t>9</a:t>
            </a:r>
            <a:r>
              <a:rPr lang="zh-CN" altLang="zh-CN" sz="2200" dirty="0"/>
              <a:t>）值日生以实验忙、上课等理由未按时打扫卫生或打扫卫生不干净敷衍了事</a:t>
            </a:r>
          </a:p>
          <a:p>
            <a:pPr marL="0" indent="0">
              <a:buNone/>
            </a:pPr>
            <a:r>
              <a:rPr lang="en-US" altLang="zh-CN" sz="2200" dirty="0"/>
              <a:t>10</a:t>
            </a:r>
            <a:r>
              <a:rPr lang="zh-CN" altLang="zh-CN" sz="2200" dirty="0"/>
              <a:t>）未履行搬运空废液瓶、废液等</a:t>
            </a:r>
            <a:r>
              <a:rPr lang="zh-CN" altLang="zh-CN" sz="2200" dirty="0" smtClean="0"/>
              <a:t>义务内事情</a:t>
            </a:r>
            <a:endParaRPr lang="zh-CN" altLang="zh-CN" sz="2200" dirty="0"/>
          </a:p>
        </p:txBody>
      </p:sp>
    </p:spTree>
    <p:extLst>
      <p:ext uri="{BB962C8B-B14F-4D97-AF65-F5344CB8AC3E}">
        <p14:creationId xmlns:p14="http://schemas.microsoft.com/office/powerpoint/2010/main" val="115539040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67544" y="548680"/>
            <a:ext cx="8229600" cy="1143000"/>
          </a:xfrm>
        </p:spPr>
        <p:txBody>
          <a:bodyPr>
            <a:normAutofit/>
          </a:bodyPr>
          <a:lstStyle/>
          <a:p>
            <a:r>
              <a:rPr lang="zh-CN" altLang="en-US" b="1" dirty="0" smtClean="0">
                <a:solidFill>
                  <a:srgbClr val="FF0000"/>
                </a:solidFill>
                <a:latin typeface="+mj-ea"/>
              </a:rPr>
              <a:t>最近几年发生的实验室安全事故</a:t>
            </a:r>
            <a:endParaRPr lang="zh-CN" altLang="en-US" b="1" dirty="0">
              <a:solidFill>
                <a:srgbClr val="FF0000"/>
              </a:solidFill>
              <a:latin typeface="+mj-ea"/>
            </a:endParaRPr>
          </a:p>
        </p:txBody>
      </p:sp>
      <p:sp>
        <p:nvSpPr>
          <p:cNvPr id="3" name="内容占位符 2"/>
          <p:cNvSpPr>
            <a:spLocks noGrp="1"/>
          </p:cNvSpPr>
          <p:nvPr>
            <p:ph idx="1"/>
          </p:nvPr>
        </p:nvSpPr>
        <p:spPr>
          <a:xfrm>
            <a:off x="539552" y="1628800"/>
            <a:ext cx="8064896" cy="4464496"/>
          </a:xfrm>
        </p:spPr>
        <p:txBody>
          <a:bodyPr>
            <a:normAutofit fontScale="92500" lnSpcReduction="10000"/>
          </a:bodyPr>
          <a:lstStyle/>
          <a:p>
            <a:pPr marL="0" indent="0">
              <a:buNone/>
            </a:pPr>
            <a:r>
              <a:rPr lang="en-US" altLang="zh-CN" sz="2300" dirty="0" smtClean="0"/>
              <a:t>1</a:t>
            </a:r>
            <a:r>
              <a:rPr lang="zh-CN" altLang="en-US" sz="2300" dirty="0" smtClean="0"/>
              <a:t>、</a:t>
            </a:r>
            <a:r>
              <a:rPr lang="en-US" altLang="zh-CN" sz="2300" dirty="0"/>
              <a:t> 2014</a:t>
            </a:r>
            <a:r>
              <a:rPr lang="zh-CN" altLang="en-US" sz="2300" dirty="0"/>
              <a:t>年</a:t>
            </a:r>
            <a:r>
              <a:rPr lang="en-US" altLang="zh-CN" sz="2300" dirty="0"/>
              <a:t>12</a:t>
            </a:r>
            <a:r>
              <a:rPr lang="zh-CN" altLang="en-US" sz="2300" dirty="0"/>
              <a:t>月</a:t>
            </a:r>
            <a:r>
              <a:rPr lang="en-US" altLang="zh-CN" sz="2300" dirty="0"/>
              <a:t>4</a:t>
            </a:r>
            <a:r>
              <a:rPr lang="zh-CN" altLang="en-US" sz="2300" dirty="0" smtClean="0"/>
              <a:t>日</a:t>
            </a:r>
            <a:r>
              <a:rPr lang="zh-CN" altLang="en-US" sz="2300" b="1" dirty="0"/>
              <a:t>江苏省常州工程学院合一楼化工系顶楼实验室</a:t>
            </a:r>
            <a:r>
              <a:rPr lang="zh-CN" altLang="en-US" sz="2300" dirty="0"/>
              <a:t>发生</a:t>
            </a:r>
            <a:r>
              <a:rPr lang="zh-CN" altLang="en-US" sz="2300" dirty="0" smtClean="0"/>
              <a:t>爆炸，因当时室内无人，该起事故并未造成人员伤亡。</a:t>
            </a:r>
            <a:endParaRPr lang="zh-CN" altLang="en-US" sz="2300" dirty="0"/>
          </a:p>
          <a:p>
            <a:pPr marL="0" indent="0">
              <a:buNone/>
            </a:pPr>
            <a:r>
              <a:rPr lang="en-US" altLang="zh-CN" sz="2300" dirty="0" smtClean="0"/>
              <a:t>2</a:t>
            </a:r>
            <a:r>
              <a:rPr lang="zh-CN" altLang="en-US" sz="2300" dirty="0" smtClean="0"/>
              <a:t>、</a:t>
            </a:r>
            <a:r>
              <a:rPr lang="en-US" altLang="zh-CN" sz="2300" dirty="0"/>
              <a:t> 2015</a:t>
            </a:r>
            <a:r>
              <a:rPr lang="zh-CN" altLang="en-US" sz="2300" dirty="0"/>
              <a:t>年</a:t>
            </a:r>
            <a:r>
              <a:rPr lang="en-US" altLang="zh-CN" sz="2300" dirty="0"/>
              <a:t>4</a:t>
            </a:r>
            <a:r>
              <a:rPr lang="zh-CN" altLang="en-US" sz="2300" dirty="0"/>
              <a:t>月</a:t>
            </a:r>
            <a:r>
              <a:rPr lang="en-US" altLang="zh-CN" sz="2300" dirty="0"/>
              <a:t>5</a:t>
            </a:r>
            <a:r>
              <a:rPr lang="zh-CN" altLang="en-US" sz="2300" dirty="0"/>
              <a:t>日中午</a:t>
            </a:r>
            <a:r>
              <a:rPr lang="zh-CN" altLang="en-US" sz="2300" b="1" dirty="0" smtClean="0"/>
              <a:t>中国</a:t>
            </a:r>
            <a:r>
              <a:rPr lang="zh-CN" altLang="en-US" sz="2300" b="1" dirty="0"/>
              <a:t>矿业大学实验室爆炸</a:t>
            </a:r>
            <a:r>
              <a:rPr lang="zh-CN" altLang="en-US" sz="2300" dirty="0"/>
              <a:t>致</a:t>
            </a:r>
            <a:r>
              <a:rPr lang="en-US" altLang="zh-CN" sz="2300" dirty="0"/>
              <a:t>1</a:t>
            </a:r>
            <a:r>
              <a:rPr lang="zh-CN" altLang="en-US" sz="2300" dirty="0"/>
              <a:t>死</a:t>
            </a:r>
            <a:r>
              <a:rPr lang="en-US" altLang="zh-CN" sz="2300" dirty="0"/>
              <a:t>4</a:t>
            </a:r>
            <a:r>
              <a:rPr lang="zh-CN" altLang="en-US" sz="2300" dirty="0" smtClean="0"/>
              <a:t>伤</a:t>
            </a:r>
            <a:r>
              <a:rPr lang="zh-CN" altLang="en-US" sz="2300" b="1" dirty="0" smtClean="0"/>
              <a:t>。</a:t>
            </a:r>
            <a:endParaRPr lang="zh-CN" altLang="en-US" sz="2300" dirty="0"/>
          </a:p>
          <a:p>
            <a:pPr marL="0" indent="0">
              <a:buNone/>
            </a:pPr>
            <a:r>
              <a:rPr lang="en-US" altLang="zh-CN" sz="2300" dirty="0" smtClean="0"/>
              <a:t>3</a:t>
            </a:r>
            <a:r>
              <a:rPr lang="zh-CN" altLang="en-US" sz="2300" dirty="0" smtClean="0"/>
              <a:t>、</a:t>
            </a:r>
            <a:r>
              <a:rPr lang="en-US" altLang="zh-CN" sz="2300" dirty="0"/>
              <a:t> 2015</a:t>
            </a:r>
            <a:r>
              <a:rPr lang="zh-CN" altLang="en-US" sz="2300" dirty="0"/>
              <a:t>年</a:t>
            </a:r>
            <a:r>
              <a:rPr lang="en-US" altLang="zh-CN" sz="2300" dirty="0"/>
              <a:t>12</a:t>
            </a:r>
            <a:r>
              <a:rPr lang="zh-CN" altLang="en-US" sz="2300" dirty="0"/>
              <a:t>月</a:t>
            </a:r>
            <a:r>
              <a:rPr lang="en-US" altLang="zh-CN" sz="2300" dirty="0"/>
              <a:t>5</a:t>
            </a:r>
            <a:r>
              <a:rPr lang="zh-CN" altLang="en-US" sz="2300" dirty="0"/>
              <a:t>日晚上</a:t>
            </a:r>
            <a:r>
              <a:rPr lang="en-US" altLang="zh-CN" sz="2300" dirty="0"/>
              <a:t>10</a:t>
            </a:r>
            <a:r>
              <a:rPr lang="zh-CN" altLang="en-US" sz="2300" dirty="0"/>
              <a:t>时</a:t>
            </a:r>
            <a:r>
              <a:rPr lang="en-US" altLang="zh-CN" sz="2300" dirty="0"/>
              <a:t>14</a:t>
            </a:r>
            <a:r>
              <a:rPr lang="zh-CN" altLang="en-US" sz="2300" dirty="0" smtClean="0"/>
              <a:t>分</a:t>
            </a:r>
            <a:r>
              <a:rPr lang="zh-CN" altLang="en-US" sz="2300" b="1" dirty="0" smtClean="0"/>
              <a:t>华东理工大学实验室</a:t>
            </a:r>
            <a:r>
              <a:rPr lang="zh-CN" altLang="en-US" sz="2300" dirty="0" smtClean="0"/>
              <a:t>突发</a:t>
            </a:r>
            <a:r>
              <a:rPr lang="zh-CN" altLang="en-US" sz="2300" dirty="0"/>
              <a:t>爆溅 一男一女学生受伤  </a:t>
            </a:r>
            <a:r>
              <a:rPr lang="zh-CN" altLang="en-US" sz="2300" dirty="0" smtClean="0"/>
              <a:t>。</a:t>
            </a:r>
            <a:endParaRPr lang="zh-CN" altLang="en-US" sz="2300" dirty="0"/>
          </a:p>
          <a:p>
            <a:pPr marL="0" indent="0">
              <a:buNone/>
            </a:pPr>
            <a:r>
              <a:rPr lang="en-US" altLang="zh-CN" sz="2300" dirty="0" smtClean="0"/>
              <a:t>4</a:t>
            </a:r>
            <a:r>
              <a:rPr lang="zh-CN" altLang="en-US" sz="2300" dirty="0" smtClean="0"/>
              <a:t>、</a:t>
            </a:r>
            <a:r>
              <a:rPr lang="en-US" altLang="zh-CN" sz="2300" dirty="0"/>
              <a:t> 2015</a:t>
            </a:r>
            <a:r>
              <a:rPr lang="zh-CN" altLang="en-US" sz="2300" dirty="0"/>
              <a:t>年</a:t>
            </a:r>
            <a:r>
              <a:rPr lang="en-US" altLang="zh-CN" sz="2300" dirty="0"/>
              <a:t>12</a:t>
            </a:r>
            <a:r>
              <a:rPr lang="zh-CN" altLang="en-US" sz="2300" dirty="0"/>
              <a:t>月</a:t>
            </a:r>
            <a:r>
              <a:rPr lang="en-US" altLang="zh-CN" sz="2300" dirty="0"/>
              <a:t>8</a:t>
            </a:r>
            <a:r>
              <a:rPr lang="zh-CN" altLang="en-US" sz="2300" dirty="0"/>
              <a:t>日上午</a:t>
            </a:r>
            <a:r>
              <a:rPr lang="en-US" altLang="zh-CN" sz="2300" dirty="0"/>
              <a:t>10</a:t>
            </a:r>
            <a:r>
              <a:rPr lang="zh-CN" altLang="en-US" sz="2300" dirty="0"/>
              <a:t>时</a:t>
            </a:r>
            <a:r>
              <a:rPr lang="en-US" altLang="zh-CN" sz="2300" dirty="0"/>
              <a:t>10</a:t>
            </a:r>
            <a:r>
              <a:rPr lang="zh-CN" altLang="en-US" sz="2300" dirty="0"/>
              <a:t>分左右</a:t>
            </a:r>
            <a:r>
              <a:rPr lang="zh-CN" altLang="en-US" sz="2300" b="1" dirty="0" smtClean="0"/>
              <a:t>清华实验室</a:t>
            </a:r>
            <a:r>
              <a:rPr lang="zh-CN" altLang="en-US" sz="2300" dirty="0"/>
              <a:t>爆炸一博士后</a:t>
            </a:r>
            <a:r>
              <a:rPr lang="zh-CN" altLang="en-US" sz="2300" dirty="0" smtClean="0"/>
              <a:t>身亡</a:t>
            </a:r>
            <a:endParaRPr lang="en-US" altLang="zh-CN" sz="2300" dirty="0" smtClean="0"/>
          </a:p>
          <a:p>
            <a:pPr marL="0" indent="0">
              <a:buNone/>
            </a:pPr>
            <a:r>
              <a:rPr lang="en-US" altLang="zh-CN" sz="2300" dirty="0" smtClean="0"/>
              <a:t>5</a:t>
            </a:r>
            <a:r>
              <a:rPr lang="zh-CN" altLang="en-US" sz="2300" dirty="0" smtClean="0"/>
              <a:t>、</a:t>
            </a:r>
            <a:r>
              <a:rPr lang="en-US" altLang="zh-CN" sz="2300" dirty="0"/>
              <a:t> 2015</a:t>
            </a:r>
            <a:r>
              <a:rPr lang="zh-CN" altLang="en-US" sz="2300" dirty="0"/>
              <a:t>年</a:t>
            </a:r>
            <a:r>
              <a:rPr lang="en-US" altLang="zh-CN" sz="2300" dirty="0"/>
              <a:t>6</a:t>
            </a:r>
            <a:r>
              <a:rPr lang="zh-CN" altLang="en-US" sz="2300" dirty="0"/>
              <a:t>月</a:t>
            </a:r>
            <a:r>
              <a:rPr lang="en-US" altLang="zh-CN" sz="2300" dirty="0"/>
              <a:t>17</a:t>
            </a:r>
            <a:r>
              <a:rPr lang="zh-CN" altLang="en-US" sz="2300" dirty="0"/>
              <a:t>日下午</a:t>
            </a:r>
            <a:r>
              <a:rPr lang="en-US" altLang="zh-CN" sz="2300" dirty="0"/>
              <a:t>16:30</a:t>
            </a:r>
            <a:r>
              <a:rPr lang="zh-CN" altLang="en-US" sz="2300" dirty="0"/>
              <a:t>分左右</a:t>
            </a:r>
            <a:r>
              <a:rPr lang="zh-CN" altLang="en-US" sz="2300" b="1" dirty="0" smtClean="0"/>
              <a:t>江苏苏州大学实验室</a:t>
            </a:r>
            <a:r>
              <a:rPr lang="zh-CN" altLang="en-US" sz="2300" dirty="0"/>
              <a:t>发生</a:t>
            </a:r>
            <a:r>
              <a:rPr lang="zh-CN" altLang="en-US" sz="2300" dirty="0" smtClean="0"/>
              <a:t>爆炸无</a:t>
            </a:r>
            <a:r>
              <a:rPr lang="zh-CN" altLang="en-US" sz="2300" dirty="0"/>
              <a:t>人员受伤。</a:t>
            </a:r>
          </a:p>
          <a:p>
            <a:pPr marL="0" indent="0">
              <a:buNone/>
            </a:pPr>
            <a:r>
              <a:rPr lang="en-US" altLang="zh-CN" sz="2300" dirty="0" smtClean="0"/>
              <a:t>6</a:t>
            </a:r>
            <a:r>
              <a:rPr lang="zh-CN" altLang="en-US" sz="2300" dirty="0" smtClean="0"/>
              <a:t>、</a:t>
            </a:r>
            <a:r>
              <a:rPr lang="en-US" altLang="zh-CN" sz="2300" dirty="0"/>
              <a:t> 2016</a:t>
            </a:r>
            <a:r>
              <a:rPr lang="zh-CN" altLang="en-US" sz="2300" dirty="0"/>
              <a:t>年</a:t>
            </a:r>
            <a:r>
              <a:rPr lang="en-US" altLang="zh-CN" sz="2300" dirty="0"/>
              <a:t>1</a:t>
            </a:r>
            <a:r>
              <a:rPr lang="zh-CN" altLang="en-US" sz="2300" dirty="0"/>
              <a:t>月</a:t>
            </a:r>
            <a:r>
              <a:rPr lang="en-US" altLang="zh-CN" sz="2300" dirty="0"/>
              <a:t>10</a:t>
            </a:r>
            <a:r>
              <a:rPr lang="zh-CN" altLang="en-US" sz="2300" dirty="0"/>
              <a:t>日中午</a:t>
            </a:r>
            <a:r>
              <a:rPr lang="zh-CN" altLang="en-US" sz="2300" b="1" dirty="0" smtClean="0"/>
              <a:t>北京化工大学实验室</a:t>
            </a:r>
            <a:r>
              <a:rPr lang="zh-CN" altLang="en-US" sz="2300" dirty="0" smtClean="0"/>
              <a:t>着火现场</a:t>
            </a:r>
            <a:r>
              <a:rPr lang="zh-CN" altLang="en-US" sz="2300" dirty="0"/>
              <a:t>无人员伤亡</a:t>
            </a:r>
            <a:r>
              <a:rPr lang="zh-CN" altLang="en-US" sz="2300" dirty="0" smtClean="0"/>
              <a:t>。</a:t>
            </a:r>
          </a:p>
          <a:p>
            <a:pPr marL="0" indent="0">
              <a:buNone/>
            </a:pPr>
            <a:r>
              <a:rPr lang="en-US" altLang="zh-CN" sz="2300" dirty="0" smtClean="0"/>
              <a:t>7</a:t>
            </a:r>
            <a:r>
              <a:rPr lang="zh-CN" altLang="en-US" sz="2300" dirty="0" smtClean="0"/>
              <a:t>、</a:t>
            </a:r>
            <a:r>
              <a:rPr lang="en-US" altLang="zh-CN" sz="2300" dirty="0" smtClean="0"/>
              <a:t>2016</a:t>
            </a:r>
            <a:r>
              <a:rPr lang="zh-CN" altLang="en-US" sz="2300" dirty="0" smtClean="0"/>
              <a:t>年</a:t>
            </a:r>
            <a:r>
              <a:rPr lang="en-US" altLang="zh-CN" sz="2300" dirty="0" smtClean="0"/>
              <a:t>9</a:t>
            </a:r>
            <a:r>
              <a:rPr lang="zh-CN" altLang="en-US" sz="2300" dirty="0" smtClean="0"/>
              <a:t>月</a:t>
            </a:r>
            <a:r>
              <a:rPr lang="en-US" altLang="zh-CN" sz="2300" dirty="0" smtClean="0"/>
              <a:t>21</a:t>
            </a:r>
            <a:r>
              <a:rPr lang="zh-CN" altLang="en-US" sz="2300" dirty="0" smtClean="0"/>
              <a:t>日</a:t>
            </a:r>
            <a:r>
              <a:rPr lang="zh-CN" altLang="en-US" sz="2300" b="1" dirty="0" smtClean="0"/>
              <a:t>东</a:t>
            </a:r>
            <a:r>
              <a:rPr lang="zh-CN" altLang="en-US" sz="2300" b="1" dirty="0"/>
              <a:t>华大学化学化工与生物工程学院</a:t>
            </a:r>
            <a:r>
              <a:rPr lang="zh-CN" altLang="en-US" sz="2300" dirty="0"/>
              <a:t>一实验室发生爆炸，两名学生受重伤</a:t>
            </a:r>
            <a:r>
              <a:rPr lang="zh-CN" altLang="en-US" sz="2300" dirty="0" smtClean="0"/>
              <a:t>。</a:t>
            </a:r>
            <a:endParaRPr lang="en-US" altLang="zh-CN" sz="2300" dirty="0" smtClean="0"/>
          </a:p>
          <a:p>
            <a:pPr marL="0" indent="0">
              <a:buNone/>
            </a:pPr>
            <a:r>
              <a:rPr lang="en-US" altLang="zh-CN" sz="2300" dirty="0"/>
              <a:t>8</a:t>
            </a:r>
            <a:r>
              <a:rPr lang="zh-CN" altLang="en-US" sz="2300" dirty="0" smtClean="0"/>
              <a:t>、</a:t>
            </a:r>
            <a:r>
              <a:rPr lang="en-US" altLang="zh-CN" sz="2300" dirty="0" smtClean="0"/>
              <a:t>2016</a:t>
            </a:r>
            <a:r>
              <a:rPr lang="zh-CN" altLang="en-US" sz="2300" dirty="0" smtClean="0"/>
              <a:t>年</a:t>
            </a:r>
            <a:r>
              <a:rPr lang="zh-CN" altLang="en-US" sz="2300" b="1" dirty="0" smtClean="0"/>
              <a:t>四川某生物制药公司</a:t>
            </a:r>
            <a:r>
              <a:rPr lang="zh-CN" altLang="en-US" sz="2300" dirty="0" smtClean="0"/>
              <a:t>工人发生聚集性的</a:t>
            </a:r>
            <a:r>
              <a:rPr lang="zh-CN" altLang="en-US" sz="2300" b="1" dirty="0" smtClean="0"/>
              <a:t>布鲁氏菌</a:t>
            </a:r>
            <a:r>
              <a:rPr lang="zh-CN" altLang="en-US" sz="2300" dirty="0" smtClean="0"/>
              <a:t>感染。</a:t>
            </a:r>
            <a:r>
              <a:rPr lang="zh-CN" altLang="en-US" sz="2300" dirty="0"/>
              <a:t/>
            </a:r>
            <a:br>
              <a:rPr lang="zh-CN" altLang="en-US" sz="2300" dirty="0"/>
            </a:br>
            <a:r>
              <a:rPr lang="en-US" altLang="zh-CN" sz="2300" dirty="0"/>
              <a:t>9</a:t>
            </a:r>
            <a:r>
              <a:rPr lang="zh-CN" altLang="en-US" sz="2300" dirty="0" smtClean="0"/>
              <a:t>、</a:t>
            </a:r>
            <a:r>
              <a:rPr lang="en-US" altLang="zh-CN" sz="2300" dirty="0" smtClean="0"/>
              <a:t>2017</a:t>
            </a:r>
            <a:r>
              <a:rPr lang="en-US" altLang="zh-CN" sz="2300" dirty="0"/>
              <a:t>.3.27</a:t>
            </a:r>
            <a:r>
              <a:rPr lang="zh-CN" altLang="en-US" sz="2300" dirty="0" smtClean="0"/>
              <a:t>晚上</a:t>
            </a:r>
            <a:r>
              <a:rPr lang="zh-CN" altLang="en-US" sz="2300" b="1" dirty="0" smtClean="0"/>
              <a:t>复旦大学实验室</a:t>
            </a:r>
            <a:r>
              <a:rPr lang="zh-CN" altLang="en-US" sz="2300" dirty="0"/>
              <a:t>发生爆炸，一名学生受伤</a:t>
            </a:r>
            <a:r>
              <a:rPr lang="zh-CN" altLang="en-US" sz="2300" dirty="0" smtClean="0"/>
              <a:t>。</a:t>
            </a:r>
            <a:endParaRPr lang="en-US" altLang="zh-CN" sz="2300" dirty="0" smtClean="0"/>
          </a:p>
          <a:p>
            <a:pPr marL="0" indent="0">
              <a:buNone/>
            </a:pPr>
            <a:endParaRPr lang="en-US" altLang="zh-CN" sz="2300" dirty="0" smtClean="0"/>
          </a:p>
          <a:p>
            <a:endParaRPr lang="zh-CN" altLang="en-US" dirty="0"/>
          </a:p>
          <a:p>
            <a:endParaRPr lang="en-US" altLang="zh-CN" dirty="0" smtClean="0"/>
          </a:p>
          <a:p>
            <a:pPr marL="0" indent="0">
              <a:buNone/>
            </a:pPr>
            <a:endParaRPr lang="zh-CN" altLang="en-US" dirty="0"/>
          </a:p>
        </p:txBody>
      </p:sp>
    </p:spTree>
    <p:extLst>
      <p:ext uri="{BB962C8B-B14F-4D97-AF65-F5344CB8AC3E}">
        <p14:creationId xmlns:p14="http://schemas.microsoft.com/office/powerpoint/2010/main" val="1963852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a:xfrm>
            <a:off x="467544" y="116632"/>
            <a:ext cx="8229600" cy="1252728"/>
          </a:xfrm>
        </p:spPr>
        <p:txBody>
          <a:bodyPr>
            <a:normAutofit/>
          </a:bodyPr>
          <a:lstStyle/>
          <a:p>
            <a:r>
              <a:rPr lang="zh-CN" altLang="en-US" sz="3800" b="1" dirty="0">
                <a:solidFill>
                  <a:schemeClr val="tx2"/>
                </a:solidFill>
                <a:latin typeface="+mn-ea"/>
                <a:ea typeface="+mn-ea"/>
              </a:rPr>
              <a:t>生物化学平台安全卫生管理规定</a:t>
            </a:r>
            <a:endParaRPr lang="en-US" altLang="zh-CN" sz="3800" b="1" dirty="0">
              <a:solidFill>
                <a:schemeClr val="tx2"/>
              </a:solidFill>
              <a:latin typeface="+mn-ea"/>
              <a:ea typeface="+mn-ea"/>
            </a:endParaRPr>
          </a:p>
        </p:txBody>
      </p:sp>
      <p:sp>
        <p:nvSpPr>
          <p:cNvPr id="2" name="内容占位符 1"/>
          <p:cNvSpPr>
            <a:spLocks noGrp="1"/>
          </p:cNvSpPr>
          <p:nvPr>
            <p:ph idx="1"/>
          </p:nvPr>
        </p:nvSpPr>
        <p:spPr>
          <a:xfrm>
            <a:off x="683568" y="1196752"/>
            <a:ext cx="7920880" cy="4896544"/>
          </a:xfrm>
        </p:spPr>
        <p:txBody>
          <a:bodyPr>
            <a:noAutofit/>
          </a:bodyPr>
          <a:lstStyle/>
          <a:p>
            <a:r>
              <a:rPr lang="zh-CN" altLang="zh-CN" sz="2200" b="1" dirty="0" smtClean="0">
                <a:latin typeface="+mn-ea"/>
              </a:rPr>
              <a:t>大事故</a:t>
            </a:r>
            <a:r>
              <a:rPr lang="zh-CN" altLang="zh-CN" sz="2200" b="1" dirty="0">
                <a:latin typeface="+mn-ea"/>
              </a:rPr>
              <a:t>事件包括但不局限于以下问题：</a:t>
            </a:r>
            <a:endParaRPr lang="zh-CN" altLang="zh-CN" sz="2200" dirty="0">
              <a:latin typeface="+mn-ea"/>
            </a:endParaRPr>
          </a:p>
          <a:p>
            <a:pPr marL="0" indent="0">
              <a:spcBef>
                <a:spcPts val="600"/>
              </a:spcBef>
              <a:spcAft>
                <a:spcPts val="300"/>
              </a:spcAft>
              <a:buNone/>
            </a:pPr>
            <a:r>
              <a:rPr lang="en-US" altLang="zh-CN" sz="2400" dirty="0">
                <a:latin typeface="+mn-ea"/>
              </a:rPr>
              <a:t>1</a:t>
            </a:r>
            <a:r>
              <a:rPr lang="zh-CN" altLang="en-US" sz="2400" dirty="0">
                <a:latin typeface="+mn-ea"/>
              </a:rPr>
              <a:t>）在实验室内使用明火</a:t>
            </a:r>
          </a:p>
          <a:p>
            <a:pPr marL="0" indent="0">
              <a:spcBef>
                <a:spcPts val="600"/>
              </a:spcBef>
              <a:spcAft>
                <a:spcPts val="300"/>
              </a:spcAft>
              <a:buNone/>
            </a:pPr>
            <a:r>
              <a:rPr lang="en-US" altLang="zh-CN" sz="2400" dirty="0">
                <a:latin typeface="+mn-ea"/>
              </a:rPr>
              <a:t>2</a:t>
            </a:r>
            <a:r>
              <a:rPr lang="zh-CN" altLang="en-US" sz="2400" dirty="0">
                <a:latin typeface="+mn-ea"/>
              </a:rPr>
              <a:t>）未按提交的实验操作规程进行实验</a:t>
            </a:r>
          </a:p>
          <a:p>
            <a:pPr marL="0" indent="0">
              <a:spcBef>
                <a:spcPts val="600"/>
              </a:spcBef>
              <a:spcAft>
                <a:spcPts val="300"/>
              </a:spcAft>
              <a:buNone/>
            </a:pPr>
            <a:r>
              <a:rPr lang="en-US" altLang="zh-CN" sz="2400" dirty="0">
                <a:latin typeface="+mn-ea"/>
              </a:rPr>
              <a:t>3</a:t>
            </a:r>
            <a:r>
              <a:rPr lang="zh-CN" altLang="en-US" sz="2400" dirty="0">
                <a:latin typeface="+mn-ea"/>
              </a:rPr>
              <a:t>）由于实验人员倾倒固体物质堵塞下水道或停水后突然来水值日生水龙头未关导致的实验室淹水</a:t>
            </a:r>
          </a:p>
          <a:p>
            <a:pPr marL="0" indent="0">
              <a:spcBef>
                <a:spcPts val="600"/>
              </a:spcBef>
              <a:spcAft>
                <a:spcPts val="300"/>
              </a:spcAft>
              <a:buNone/>
            </a:pPr>
            <a:r>
              <a:rPr lang="en-US" altLang="zh-CN" sz="2400" dirty="0">
                <a:latin typeface="+mn-ea"/>
              </a:rPr>
              <a:t>4</a:t>
            </a:r>
            <a:r>
              <a:rPr lang="zh-CN" altLang="en-US" sz="2400" dirty="0">
                <a:latin typeface="+mn-ea"/>
              </a:rPr>
              <a:t>）在烘箱内放置易燃易爆物品和私人物品</a:t>
            </a:r>
          </a:p>
          <a:p>
            <a:pPr marL="0" indent="0">
              <a:spcBef>
                <a:spcPts val="600"/>
              </a:spcBef>
              <a:spcAft>
                <a:spcPts val="300"/>
              </a:spcAft>
              <a:buNone/>
            </a:pPr>
            <a:r>
              <a:rPr lang="en-US" altLang="zh-CN" sz="2400" dirty="0">
                <a:latin typeface="+mn-ea"/>
              </a:rPr>
              <a:t>5</a:t>
            </a:r>
            <a:r>
              <a:rPr lang="zh-CN" altLang="en-US" sz="2400" dirty="0">
                <a:latin typeface="+mn-ea"/>
              </a:rPr>
              <a:t>）未经允许擅自使用其他组专用设备</a:t>
            </a:r>
          </a:p>
          <a:p>
            <a:pPr marL="0" indent="0">
              <a:spcBef>
                <a:spcPts val="600"/>
              </a:spcBef>
              <a:spcAft>
                <a:spcPts val="300"/>
              </a:spcAft>
              <a:buNone/>
            </a:pPr>
            <a:r>
              <a:rPr lang="en-US" altLang="zh-CN" sz="2400" dirty="0">
                <a:latin typeface="+mn-ea"/>
              </a:rPr>
              <a:t>6</a:t>
            </a:r>
            <a:r>
              <a:rPr lang="zh-CN" altLang="en-US" sz="2400" dirty="0">
                <a:latin typeface="+mn-ea"/>
              </a:rPr>
              <a:t>）仪器设备等需维修的尽快找人维修，在未维修好之前禁止使用，需断电处理，需贴上明确的禁止使用标签，如若发现带病使用设备从重处罚。（包含通风橱内灯管）</a:t>
            </a:r>
          </a:p>
          <a:p>
            <a:pPr marL="0" indent="0">
              <a:spcBef>
                <a:spcPts val="600"/>
              </a:spcBef>
              <a:spcAft>
                <a:spcPts val="300"/>
              </a:spcAft>
              <a:buNone/>
            </a:pPr>
            <a:r>
              <a:rPr lang="en-US" altLang="zh-CN" sz="2400" dirty="0">
                <a:latin typeface="+mn-ea"/>
              </a:rPr>
              <a:t>7</a:t>
            </a:r>
            <a:r>
              <a:rPr lang="zh-CN" altLang="en-US" sz="2400" dirty="0">
                <a:latin typeface="+mn-ea"/>
              </a:rPr>
              <a:t>）通电过夜设备无标签说明或标签长时间不换</a:t>
            </a:r>
          </a:p>
          <a:p>
            <a:pPr marL="0" indent="0">
              <a:spcBef>
                <a:spcPts val="600"/>
              </a:spcBef>
              <a:spcAft>
                <a:spcPts val="300"/>
              </a:spcAft>
              <a:buNone/>
            </a:pPr>
            <a:endParaRPr lang="zh-CN" altLang="zh-CN" sz="2300" dirty="0">
              <a:latin typeface="+mn-ea"/>
            </a:endParaRPr>
          </a:p>
        </p:txBody>
      </p:sp>
    </p:spTree>
    <p:extLst>
      <p:ext uri="{BB962C8B-B14F-4D97-AF65-F5344CB8AC3E}">
        <p14:creationId xmlns:p14="http://schemas.microsoft.com/office/powerpoint/2010/main" val="354549353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a:xfrm>
            <a:off x="467544" y="188640"/>
            <a:ext cx="8229600" cy="1080120"/>
          </a:xfrm>
        </p:spPr>
        <p:txBody>
          <a:bodyPr>
            <a:normAutofit/>
          </a:bodyPr>
          <a:lstStyle/>
          <a:p>
            <a:r>
              <a:rPr lang="zh-CN" altLang="en-US" sz="3800" b="1" dirty="0">
                <a:solidFill>
                  <a:schemeClr val="tx2"/>
                </a:solidFill>
                <a:latin typeface="+mn-ea"/>
                <a:ea typeface="+mn-ea"/>
              </a:rPr>
              <a:t>生物化学平台安全卫生管理规定</a:t>
            </a:r>
            <a:endParaRPr lang="en-US" altLang="zh-CN" sz="3800" b="1" dirty="0">
              <a:solidFill>
                <a:schemeClr val="tx2"/>
              </a:solidFill>
              <a:latin typeface="+mn-ea"/>
              <a:ea typeface="+mn-ea"/>
            </a:endParaRPr>
          </a:p>
        </p:txBody>
      </p:sp>
      <p:sp>
        <p:nvSpPr>
          <p:cNvPr id="2" name="内容占位符 1"/>
          <p:cNvSpPr>
            <a:spLocks noGrp="1"/>
          </p:cNvSpPr>
          <p:nvPr>
            <p:ph idx="1"/>
          </p:nvPr>
        </p:nvSpPr>
        <p:spPr>
          <a:xfrm>
            <a:off x="683568" y="1268760"/>
            <a:ext cx="7920880" cy="4824536"/>
          </a:xfrm>
        </p:spPr>
        <p:txBody>
          <a:bodyPr>
            <a:noAutofit/>
          </a:bodyPr>
          <a:lstStyle/>
          <a:p>
            <a:r>
              <a:rPr lang="en-US" altLang="zh-CN" sz="1200" dirty="0">
                <a:latin typeface="+mn-ea"/>
              </a:rPr>
              <a:t> </a:t>
            </a:r>
            <a:r>
              <a:rPr lang="zh-CN" altLang="en-US" sz="2200" b="1" dirty="0">
                <a:latin typeface="+mn-ea"/>
              </a:rPr>
              <a:t>大</a:t>
            </a:r>
            <a:r>
              <a:rPr lang="zh-CN" altLang="zh-CN" sz="2200" b="1" dirty="0" smtClean="0">
                <a:latin typeface="+mn-ea"/>
              </a:rPr>
              <a:t>事故</a:t>
            </a:r>
            <a:r>
              <a:rPr lang="zh-CN" altLang="zh-CN" sz="2200" b="1" dirty="0">
                <a:latin typeface="+mn-ea"/>
              </a:rPr>
              <a:t>事件包括但不局限于以下问题：</a:t>
            </a:r>
            <a:endParaRPr lang="zh-CN" altLang="zh-CN" sz="2200" dirty="0">
              <a:latin typeface="+mn-ea"/>
            </a:endParaRPr>
          </a:p>
          <a:p>
            <a:pPr marL="0" indent="0">
              <a:spcBef>
                <a:spcPts val="600"/>
              </a:spcBef>
              <a:spcAft>
                <a:spcPts val="300"/>
              </a:spcAft>
              <a:buNone/>
            </a:pPr>
            <a:r>
              <a:rPr lang="en-US" altLang="zh-CN" sz="2400" dirty="0">
                <a:latin typeface="+mn-ea"/>
              </a:rPr>
              <a:t>8</a:t>
            </a:r>
            <a:r>
              <a:rPr lang="zh-CN" altLang="en-US" sz="2400" dirty="0">
                <a:latin typeface="+mn-ea"/>
              </a:rPr>
              <a:t>）未按学校规定私自购买、使用管制类化学品（易制毒、易制爆、剧毒、麻醉药品、医疗用毒性药品等），未按规定处置其危险废物的</a:t>
            </a:r>
            <a:r>
              <a:rPr lang="zh-CN" altLang="en-US" sz="2400" dirty="0" smtClean="0">
                <a:latin typeface="+mn-ea"/>
              </a:rPr>
              <a:t>。</a:t>
            </a:r>
            <a:endParaRPr lang="en-US" altLang="zh-CN" sz="2400" dirty="0" smtClean="0">
              <a:latin typeface="+mn-ea"/>
            </a:endParaRPr>
          </a:p>
          <a:p>
            <a:pPr marL="0" indent="0">
              <a:spcBef>
                <a:spcPts val="600"/>
              </a:spcBef>
              <a:spcAft>
                <a:spcPts val="300"/>
              </a:spcAft>
              <a:buNone/>
            </a:pPr>
            <a:r>
              <a:rPr lang="en-US" altLang="zh-CN" sz="2400" dirty="0" smtClean="0">
                <a:latin typeface="+mn-ea"/>
              </a:rPr>
              <a:t>9</a:t>
            </a:r>
            <a:r>
              <a:rPr lang="zh-CN" altLang="en-US" sz="2400" dirty="0">
                <a:latin typeface="+mn-ea"/>
              </a:rPr>
              <a:t>）未按华中科技大学实验室生物安全管理细则规定私自引进、使用、处理：病原微生物、实验动物、基因工程生物和国外生物样本，包括实验动物、植物和特殊物品（微生物、人体组织、生物制品、血液及其制品等）</a:t>
            </a:r>
          </a:p>
          <a:p>
            <a:pPr marL="0" indent="0">
              <a:spcBef>
                <a:spcPts val="600"/>
              </a:spcBef>
              <a:spcAft>
                <a:spcPts val="300"/>
              </a:spcAft>
              <a:buNone/>
            </a:pPr>
            <a:r>
              <a:rPr lang="en-US" altLang="zh-CN" sz="2400" dirty="0">
                <a:latin typeface="+mn-ea"/>
              </a:rPr>
              <a:t>10</a:t>
            </a:r>
            <a:r>
              <a:rPr lang="zh-CN" altLang="en-US" sz="2400" dirty="0">
                <a:latin typeface="+mn-ea"/>
              </a:rPr>
              <a:t>）未按实验室要求分类存放有毒有害物品</a:t>
            </a:r>
          </a:p>
          <a:p>
            <a:pPr marL="0" indent="0">
              <a:spcBef>
                <a:spcPts val="600"/>
              </a:spcBef>
              <a:spcAft>
                <a:spcPts val="300"/>
              </a:spcAft>
              <a:buNone/>
            </a:pPr>
            <a:r>
              <a:rPr lang="en-US" altLang="zh-CN" sz="2400" dirty="0">
                <a:latin typeface="+mn-ea"/>
              </a:rPr>
              <a:t>11</a:t>
            </a:r>
            <a:r>
              <a:rPr lang="zh-CN" altLang="en-US" sz="2400" dirty="0">
                <a:latin typeface="+mn-ea"/>
              </a:rPr>
              <a:t>）试剂放置不当导致泄漏</a:t>
            </a:r>
          </a:p>
          <a:p>
            <a:pPr marL="0" indent="0">
              <a:spcBef>
                <a:spcPts val="600"/>
              </a:spcBef>
              <a:spcAft>
                <a:spcPts val="300"/>
              </a:spcAft>
              <a:buNone/>
            </a:pPr>
            <a:r>
              <a:rPr lang="en-US" altLang="zh-CN" sz="2400" dirty="0">
                <a:latin typeface="+mn-ea"/>
              </a:rPr>
              <a:t>12</a:t>
            </a:r>
            <a:r>
              <a:rPr lang="zh-CN" altLang="en-US" sz="2400" dirty="0">
                <a:latin typeface="+mn-ea"/>
              </a:rPr>
              <a:t>）随意将危险品倒入下水道或垃圾桶，将液氮直接倒入下水道</a:t>
            </a:r>
          </a:p>
          <a:p>
            <a:pPr marL="0" indent="0">
              <a:spcBef>
                <a:spcPts val="600"/>
              </a:spcBef>
              <a:spcAft>
                <a:spcPts val="300"/>
              </a:spcAft>
              <a:buNone/>
            </a:pPr>
            <a:endParaRPr lang="zh-CN" altLang="zh-CN" sz="2300" dirty="0">
              <a:latin typeface="+mn-ea"/>
            </a:endParaRPr>
          </a:p>
        </p:txBody>
      </p:sp>
    </p:spTree>
    <p:extLst>
      <p:ext uri="{BB962C8B-B14F-4D97-AF65-F5344CB8AC3E}">
        <p14:creationId xmlns:p14="http://schemas.microsoft.com/office/powerpoint/2010/main" val="383952101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a:xfrm>
            <a:off x="467544" y="188640"/>
            <a:ext cx="8229600" cy="1080120"/>
          </a:xfrm>
        </p:spPr>
        <p:txBody>
          <a:bodyPr>
            <a:normAutofit/>
          </a:bodyPr>
          <a:lstStyle/>
          <a:p>
            <a:r>
              <a:rPr lang="zh-CN" altLang="en-US" sz="3800" b="1" dirty="0">
                <a:solidFill>
                  <a:schemeClr val="tx2"/>
                </a:solidFill>
                <a:latin typeface="+mn-ea"/>
                <a:ea typeface="+mn-ea"/>
              </a:rPr>
              <a:t>生物化学平台安全卫生管理规定</a:t>
            </a:r>
            <a:endParaRPr lang="en-US" altLang="zh-CN" sz="3800" b="1" dirty="0">
              <a:solidFill>
                <a:schemeClr val="tx2"/>
              </a:solidFill>
              <a:latin typeface="+mn-ea"/>
              <a:ea typeface="+mn-ea"/>
            </a:endParaRPr>
          </a:p>
        </p:txBody>
      </p:sp>
      <p:sp>
        <p:nvSpPr>
          <p:cNvPr id="2" name="内容占位符 1"/>
          <p:cNvSpPr>
            <a:spLocks noGrp="1"/>
          </p:cNvSpPr>
          <p:nvPr>
            <p:ph idx="1"/>
          </p:nvPr>
        </p:nvSpPr>
        <p:spPr>
          <a:xfrm>
            <a:off x="683568" y="1268760"/>
            <a:ext cx="7920880" cy="4824536"/>
          </a:xfrm>
        </p:spPr>
        <p:txBody>
          <a:bodyPr>
            <a:noAutofit/>
          </a:bodyPr>
          <a:lstStyle/>
          <a:p>
            <a:r>
              <a:rPr lang="en-US" altLang="zh-CN" sz="1200" dirty="0">
                <a:latin typeface="+mn-ea"/>
              </a:rPr>
              <a:t> </a:t>
            </a:r>
            <a:r>
              <a:rPr lang="zh-CN" altLang="en-US" sz="2200" b="1" dirty="0">
                <a:latin typeface="+mn-ea"/>
              </a:rPr>
              <a:t>大</a:t>
            </a:r>
            <a:r>
              <a:rPr lang="zh-CN" altLang="zh-CN" sz="2200" b="1" dirty="0" smtClean="0">
                <a:latin typeface="+mn-ea"/>
              </a:rPr>
              <a:t>事故</a:t>
            </a:r>
            <a:r>
              <a:rPr lang="zh-CN" altLang="zh-CN" sz="2200" b="1" dirty="0">
                <a:latin typeface="+mn-ea"/>
              </a:rPr>
              <a:t>事件包括但不局限于以下问题：</a:t>
            </a:r>
            <a:endParaRPr lang="zh-CN" altLang="zh-CN" sz="2200" dirty="0">
              <a:latin typeface="+mn-ea"/>
            </a:endParaRPr>
          </a:p>
          <a:p>
            <a:pPr marL="0" indent="0">
              <a:spcBef>
                <a:spcPts val="600"/>
              </a:spcBef>
              <a:spcAft>
                <a:spcPts val="300"/>
              </a:spcAft>
              <a:buNone/>
            </a:pPr>
            <a:r>
              <a:rPr lang="en-US" altLang="zh-CN" sz="2400" dirty="0" smtClean="0">
                <a:latin typeface="+mn-ea"/>
              </a:rPr>
              <a:t>13</a:t>
            </a:r>
            <a:r>
              <a:rPr lang="zh-CN" altLang="en-US" sz="2400" dirty="0">
                <a:latin typeface="+mn-ea"/>
              </a:rPr>
              <a:t>）使用化学品未充分了解其性能导致事故</a:t>
            </a:r>
          </a:p>
          <a:p>
            <a:pPr marL="0" indent="0">
              <a:spcBef>
                <a:spcPts val="600"/>
              </a:spcBef>
              <a:spcAft>
                <a:spcPts val="300"/>
              </a:spcAft>
              <a:buNone/>
            </a:pPr>
            <a:r>
              <a:rPr lang="en-US" altLang="zh-CN" sz="2400" dirty="0">
                <a:latin typeface="+mn-ea"/>
              </a:rPr>
              <a:t>14</a:t>
            </a:r>
            <a:r>
              <a:rPr lang="zh-CN" altLang="en-US" sz="2400" dirty="0">
                <a:latin typeface="+mn-ea"/>
              </a:rPr>
              <a:t>）未按实验室要求双人双锁存放管制类物品的</a:t>
            </a:r>
          </a:p>
          <a:p>
            <a:pPr marL="0" indent="0">
              <a:spcBef>
                <a:spcPts val="600"/>
              </a:spcBef>
              <a:spcAft>
                <a:spcPts val="300"/>
              </a:spcAft>
              <a:buNone/>
            </a:pPr>
            <a:r>
              <a:rPr lang="en-US" altLang="zh-CN" sz="2400" dirty="0" smtClean="0">
                <a:latin typeface="+mn-ea"/>
              </a:rPr>
              <a:t>15</a:t>
            </a:r>
            <a:r>
              <a:rPr lang="zh-CN" altLang="en-US" sz="2400" dirty="0" smtClean="0">
                <a:latin typeface="+mn-ea"/>
              </a:rPr>
              <a:t>）私自使用管制类物品不登记，无使用记录</a:t>
            </a:r>
          </a:p>
          <a:p>
            <a:pPr marL="0" indent="0">
              <a:spcBef>
                <a:spcPts val="600"/>
              </a:spcBef>
              <a:spcAft>
                <a:spcPts val="300"/>
              </a:spcAft>
              <a:buNone/>
            </a:pPr>
            <a:r>
              <a:rPr lang="en-US" altLang="zh-CN" sz="2400" dirty="0" smtClean="0">
                <a:latin typeface="+mn-ea"/>
              </a:rPr>
              <a:t>16</a:t>
            </a:r>
            <a:r>
              <a:rPr lang="zh-CN" altLang="en-US" sz="2400" dirty="0" smtClean="0">
                <a:latin typeface="+mn-ea"/>
              </a:rPr>
              <a:t>）未经登记与培训直接进入实验室进行实验</a:t>
            </a:r>
          </a:p>
          <a:p>
            <a:pPr marL="0" indent="0">
              <a:spcBef>
                <a:spcPts val="600"/>
              </a:spcBef>
              <a:spcAft>
                <a:spcPts val="300"/>
              </a:spcAft>
              <a:buNone/>
            </a:pPr>
            <a:r>
              <a:rPr lang="en-US" altLang="zh-CN" sz="2400" dirty="0" smtClean="0">
                <a:latin typeface="+mn-ea"/>
              </a:rPr>
              <a:t>17</a:t>
            </a:r>
            <a:r>
              <a:rPr lang="zh-CN" altLang="en-US" sz="2400" dirty="0" smtClean="0">
                <a:latin typeface="+mn-ea"/>
              </a:rPr>
              <a:t>）未经允许擅自带外人进入实验区实验</a:t>
            </a:r>
            <a:endParaRPr lang="en-US" altLang="zh-CN" sz="2400" dirty="0" smtClean="0">
              <a:latin typeface="+mn-ea"/>
            </a:endParaRPr>
          </a:p>
          <a:p>
            <a:pPr marL="0" indent="0">
              <a:spcBef>
                <a:spcPts val="600"/>
              </a:spcBef>
              <a:spcAft>
                <a:spcPts val="300"/>
              </a:spcAft>
              <a:buNone/>
            </a:pPr>
            <a:r>
              <a:rPr lang="en-US" altLang="zh-CN" sz="2400" dirty="0" smtClean="0">
                <a:latin typeface="+mn-ea"/>
              </a:rPr>
              <a:t>18</a:t>
            </a:r>
            <a:r>
              <a:rPr lang="zh-CN" altLang="en-US" sz="2400" dirty="0" smtClean="0">
                <a:latin typeface="+mn-ea"/>
              </a:rPr>
              <a:t>）无实验区使用权限，擅自进入实验区内串门</a:t>
            </a:r>
          </a:p>
          <a:p>
            <a:pPr marL="0" indent="0">
              <a:spcBef>
                <a:spcPts val="600"/>
              </a:spcBef>
              <a:spcAft>
                <a:spcPts val="300"/>
              </a:spcAft>
              <a:buNone/>
            </a:pPr>
            <a:endParaRPr lang="zh-CN" altLang="zh-CN" sz="2300" dirty="0">
              <a:latin typeface="+mn-ea"/>
            </a:endParaRPr>
          </a:p>
        </p:txBody>
      </p:sp>
    </p:spTree>
    <p:extLst>
      <p:ext uri="{BB962C8B-B14F-4D97-AF65-F5344CB8AC3E}">
        <p14:creationId xmlns:p14="http://schemas.microsoft.com/office/powerpoint/2010/main" val="349408107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a:xfrm>
            <a:off x="467544" y="404664"/>
            <a:ext cx="8229600" cy="1080120"/>
          </a:xfrm>
        </p:spPr>
        <p:txBody>
          <a:bodyPr>
            <a:noAutofit/>
          </a:bodyPr>
          <a:lstStyle/>
          <a:p>
            <a:r>
              <a:rPr lang="zh-CN" altLang="en-US" sz="3900" b="1" dirty="0">
                <a:solidFill>
                  <a:schemeClr val="tx2"/>
                </a:solidFill>
                <a:latin typeface="+mn-ea"/>
                <a:ea typeface="+mn-ea"/>
              </a:rPr>
              <a:t>三、</a:t>
            </a:r>
            <a:r>
              <a:rPr lang="zh-CN" altLang="en-US" sz="3900" b="1" dirty="0" smtClean="0">
                <a:solidFill>
                  <a:schemeClr val="tx2"/>
                </a:solidFill>
                <a:latin typeface="+mn-ea"/>
                <a:ea typeface="+mn-ea"/>
              </a:rPr>
              <a:t>危险品</a:t>
            </a:r>
            <a:r>
              <a:rPr lang="zh-CN" altLang="en-US" sz="3900" b="1" dirty="0">
                <a:solidFill>
                  <a:schemeClr val="tx2"/>
                </a:solidFill>
                <a:latin typeface="+mn-ea"/>
                <a:ea typeface="+mn-ea"/>
              </a:rPr>
              <a:t>申购</a:t>
            </a:r>
            <a:r>
              <a:rPr lang="zh-CN" altLang="en-US" sz="3900" b="1" dirty="0" smtClean="0">
                <a:solidFill>
                  <a:schemeClr val="tx2"/>
                </a:solidFill>
                <a:latin typeface="+mn-ea"/>
                <a:ea typeface="+mn-ea"/>
              </a:rPr>
              <a:t>、</a:t>
            </a:r>
            <a:r>
              <a:rPr lang="zh-CN" altLang="en-US" sz="3900" b="1" dirty="0">
                <a:solidFill>
                  <a:schemeClr val="tx2"/>
                </a:solidFill>
                <a:latin typeface="+mn-ea"/>
                <a:ea typeface="+mn-ea"/>
              </a:rPr>
              <a:t>贮存、使用、处置</a:t>
            </a:r>
            <a:endParaRPr lang="en-US" altLang="zh-CN" sz="3900" b="1" dirty="0">
              <a:solidFill>
                <a:schemeClr val="tx2"/>
              </a:solidFill>
              <a:latin typeface="+mn-ea"/>
              <a:ea typeface="+mn-ea"/>
            </a:endParaRPr>
          </a:p>
        </p:txBody>
      </p:sp>
      <p:sp>
        <p:nvSpPr>
          <p:cNvPr id="2" name="内容占位符 1"/>
          <p:cNvSpPr>
            <a:spLocks noGrp="1"/>
          </p:cNvSpPr>
          <p:nvPr>
            <p:ph idx="1"/>
          </p:nvPr>
        </p:nvSpPr>
        <p:spPr>
          <a:xfrm>
            <a:off x="755576" y="1484784"/>
            <a:ext cx="7560840" cy="4680520"/>
          </a:xfrm>
        </p:spPr>
        <p:txBody>
          <a:bodyPr>
            <a:noAutofit/>
          </a:bodyPr>
          <a:lstStyle/>
          <a:p>
            <a:pPr marL="0" indent="0">
              <a:spcBef>
                <a:spcPts val="600"/>
              </a:spcBef>
              <a:spcAft>
                <a:spcPts val="600"/>
              </a:spcAft>
              <a:buNone/>
            </a:pPr>
            <a:r>
              <a:rPr lang="zh-CN" altLang="en-US" sz="2800" dirty="0" smtClean="0"/>
              <a:t>        </a:t>
            </a:r>
            <a:r>
              <a:rPr lang="zh-CN" altLang="en-US" sz="2800" b="1" dirty="0" smtClean="0"/>
              <a:t>危险化学品包括</a:t>
            </a:r>
            <a:r>
              <a:rPr lang="en-US" altLang="zh-CN" sz="2800" b="1" dirty="0"/>
              <a:t>:</a:t>
            </a:r>
            <a:r>
              <a:rPr lang="zh-CN" altLang="en-US" sz="2800" b="1" dirty="0" smtClean="0"/>
              <a:t>易制毒化学品、麻醉药品、精神类药品、医疗用毒性药品、剧毒、易制爆化学品等。</a:t>
            </a:r>
            <a:endParaRPr lang="en-US" altLang="zh-CN" sz="2800" b="1" dirty="0" smtClean="0"/>
          </a:p>
          <a:p>
            <a:pPr marL="0" indent="0">
              <a:spcBef>
                <a:spcPts val="600"/>
              </a:spcBef>
              <a:spcAft>
                <a:spcPts val="600"/>
              </a:spcAft>
              <a:buNone/>
            </a:pPr>
            <a:r>
              <a:rPr lang="zh-CN" altLang="en-US" sz="2800" b="1" dirty="0"/>
              <a:t> </a:t>
            </a:r>
            <a:r>
              <a:rPr lang="zh-CN" altLang="en-US" sz="2800" b="1" dirty="0" smtClean="0"/>
              <a:t>      病原微生物、 压力容器、</a:t>
            </a:r>
            <a:r>
              <a:rPr lang="zh-CN" altLang="en-US" sz="2800" b="1" dirty="0" smtClean="0">
                <a:solidFill>
                  <a:srgbClr val="FF0000"/>
                </a:solidFill>
              </a:rPr>
              <a:t>放射性同位素</a:t>
            </a:r>
            <a:r>
              <a:rPr lang="zh-CN" altLang="en-US" sz="2800" b="1" dirty="0">
                <a:solidFill>
                  <a:srgbClr val="FF0000"/>
                </a:solidFill>
              </a:rPr>
              <a:t>与射线</a:t>
            </a:r>
            <a:r>
              <a:rPr lang="zh-CN" altLang="en-US" sz="2800" b="1" dirty="0" smtClean="0">
                <a:solidFill>
                  <a:srgbClr val="FF0000"/>
                </a:solidFill>
              </a:rPr>
              <a:t>装置也在进行统一登记管理。</a:t>
            </a:r>
            <a:r>
              <a:rPr lang="en-US" altLang="zh-CN" sz="2800" b="1" dirty="0" smtClean="0"/>
              <a:t>     </a:t>
            </a:r>
          </a:p>
          <a:p>
            <a:pPr marL="0" indent="0">
              <a:lnSpc>
                <a:spcPct val="120000"/>
              </a:lnSpc>
              <a:spcBef>
                <a:spcPts val="0"/>
              </a:spcBef>
              <a:buNone/>
            </a:pPr>
            <a:r>
              <a:rPr lang="zh-CN" altLang="en-US" sz="2800" b="1" dirty="0" smtClean="0"/>
              <a:t>（</a:t>
            </a:r>
            <a:r>
              <a:rPr lang="zh-CN" altLang="en-US" sz="2800" b="1" dirty="0"/>
              <a:t>一</a:t>
            </a:r>
            <a:r>
              <a:rPr lang="zh-CN" altLang="en-US" sz="2800" b="1" dirty="0" smtClean="0"/>
              <a:t>）申购</a:t>
            </a:r>
            <a:endParaRPr lang="en-US" altLang="zh-CN" sz="2800" b="1" dirty="0"/>
          </a:p>
          <a:p>
            <a:pPr marL="0" indent="0">
              <a:lnSpc>
                <a:spcPct val="120000"/>
              </a:lnSpc>
              <a:spcBef>
                <a:spcPts val="0"/>
              </a:spcBef>
              <a:buNone/>
            </a:pPr>
            <a:r>
              <a:rPr lang="zh-CN" altLang="en-US" sz="2800" b="1" dirty="0" smtClean="0"/>
              <a:t>（二）贮存</a:t>
            </a:r>
            <a:endParaRPr lang="en-US" altLang="zh-CN" sz="2800" b="1" dirty="0" smtClean="0"/>
          </a:p>
          <a:p>
            <a:pPr marL="0" indent="0">
              <a:lnSpc>
                <a:spcPct val="120000"/>
              </a:lnSpc>
              <a:spcBef>
                <a:spcPts val="0"/>
              </a:spcBef>
              <a:buNone/>
            </a:pPr>
            <a:r>
              <a:rPr lang="zh-CN" altLang="en-US" sz="2800" b="1" dirty="0" smtClean="0"/>
              <a:t>（三）使用</a:t>
            </a:r>
            <a:endParaRPr lang="en-US" altLang="zh-CN" sz="2800" b="1" dirty="0" smtClean="0"/>
          </a:p>
          <a:p>
            <a:pPr marL="0" indent="0">
              <a:lnSpc>
                <a:spcPct val="120000"/>
              </a:lnSpc>
              <a:spcBef>
                <a:spcPts val="0"/>
              </a:spcBef>
              <a:buNone/>
            </a:pPr>
            <a:r>
              <a:rPr lang="zh-CN" altLang="en-US" sz="2800" b="1" dirty="0" smtClean="0"/>
              <a:t>（四）处置</a:t>
            </a:r>
            <a:endParaRPr lang="zh-CN" altLang="en-US" sz="2800" b="1" dirty="0"/>
          </a:p>
        </p:txBody>
      </p:sp>
    </p:spTree>
    <p:extLst>
      <p:ext uri="{BB962C8B-B14F-4D97-AF65-F5344CB8AC3E}">
        <p14:creationId xmlns:p14="http://schemas.microsoft.com/office/powerpoint/2010/main" val="411626985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p:cNvSpPr>
            <a:spLocks noGrp="1"/>
          </p:cNvSpPr>
          <p:nvPr>
            <p:ph type="title"/>
          </p:nvPr>
        </p:nvSpPr>
        <p:spPr>
          <a:xfrm>
            <a:off x="467544" y="332656"/>
            <a:ext cx="8229600" cy="778098"/>
          </a:xfrm>
        </p:spPr>
        <p:txBody>
          <a:bodyPr>
            <a:normAutofit/>
          </a:bodyPr>
          <a:lstStyle/>
          <a:p>
            <a:r>
              <a:rPr lang="zh-CN" altLang="en-US" sz="4000" b="1" dirty="0" smtClean="0">
                <a:solidFill>
                  <a:schemeClr val="tx2"/>
                </a:solidFill>
                <a:latin typeface="+mn-ea"/>
                <a:ea typeface="+mn-ea"/>
              </a:rPr>
              <a:t>（一）申    购</a:t>
            </a:r>
            <a:endParaRPr lang="zh-CN" altLang="en-US" sz="4000" b="1" dirty="0">
              <a:solidFill>
                <a:schemeClr val="tx2"/>
              </a:solidFill>
              <a:latin typeface="+mn-ea"/>
              <a:ea typeface="+mn-ea"/>
            </a:endParaRPr>
          </a:p>
        </p:txBody>
      </p:sp>
      <p:sp>
        <p:nvSpPr>
          <p:cNvPr id="6" name="内容占位符 5"/>
          <p:cNvSpPr>
            <a:spLocks noGrp="1"/>
          </p:cNvSpPr>
          <p:nvPr>
            <p:ph sz="half" idx="1"/>
          </p:nvPr>
        </p:nvSpPr>
        <p:spPr>
          <a:xfrm>
            <a:off x="611560" y="1268760"/>
            <a:ext cx="8064896" cy="4608512"/>
          </a:xfrm>
        </p:spPr>
        <p:txBody>
          <a:bodyPr>
            <a:noAutofit/>
          </a:bodyPr>
          <a:lstStyle/>
          <a:p>
            <a:pPr marL="0" indent="0">
              <a:buNone/>
            </a:pPr>
            <a:r>
              <a:rPr lang="en-US" altLang="zh-CN" sz="3200" b="1" dirty="0"/>
              <a:t>1</a:t>
            </a:r>
            <a:r>
              <a:rPr lang="zh-CN" altLang="en-US" sz="3200" b="1" dirty="0" smtClean="0"/>
              <a:t>、易制毒化学品申购流程</a:t>
            </a:r>
            <a:endParaRPr lang="en-US" altLang="zh-CN" sz="3200" b="1" dirty="0" smtClean="0"/>
          </a:p>
          <a:p>
            <a:pPr marL="0" indent="0">
              <a:spcBef>
                <a:spcPts val="600"/>
              </a:spcBef>
              <a:spcAft>
                <a:spcPts val="600"/>
              </a:spcAft>
              <a:buNone/>
            </a:pPr>
            <a:r>
              <a:rPr lang="en-US" altLang="zh-CN" sz="2800" dirty="0" smtClean="0"/>
              <a:t>         </a:t>
            </a:r>
            <a:r>
              <a:rPr lang="zh-CN" altLang="zh-CN" sz="2800" dirty="0" smtClean="0"/>
              <a:t>从</a:t>
            </a:r>
            <a:r>
              <a:rPr lang="en-US" altLang="zh-CN" sz="2800" dirty="0"/>
              <a:t>2017</a:t>
            </a:r>
            <a:r>
              <a:rPr lang="zh-CN" altLang="zh-CN" sz="2800" dirty="0"/>
              <a:t>年</a:t>
            </a:r>
            <a:r>
              <a:rPr lang="en-US" altLang="zh-CN" sz="2800" dirty="0"/>
              <a:t>1</a:t>
            </a:r>
            <a:r>
              <a:rPr lang="zh-CN" altLang="zh-CN" sz="2800" dirty="0"/>
              <a:t>月</a:t>
            </a:r>
            <a:r>
              <a:rPr lang="en-US" altLang="zh-CN" sz="2800" dirty="0"/>
              <a:t>1</a:t>
            </a:r>
            <a:r>
              <a:rPr lang="zh-CN" altLang="zh-CN" sz="2800" dirty="0"/>
              <a:t>日开始，因教学和科研工作需要购买易制毒</a:t>
            </a:r>
            <a:r>
              <a:rPr lang="zh-CN" altLang="zh-CN" sz="2800" dirty="0" smtClean="0"/>
              <a:t>化学品的</a:t>
            </a:r>
            <a:r>
              <a:rPr lang="zh-CN" altLang="zh-CN" sz="2800" dirty="0"/>
              <a:t>课题组应向实验室与设备管理处（以下简称实设处）提交</a:t>
            </a:r>
            <a:r>
              <a:rPr lang="zh-CN" altLang="zh-CN" sz="2800" dirty="0" smtClean="0"/>
              <a:t>申请</a:t>
            </a:r>
            <a:r>
              <a:rPr lang="zh-CN" altLang="en-US" sz="2800" dirty="0" smtClean="0"/>
              <a:t>；</a:t>
            </a:r>
            <a:endParaRPr lang="en-US" altLang="zh-CN" sz="2800" dirty="0" smtClean="0"/>
          </a:p>
          <a:p>
            <a:pPr marL="0" indent="0">
              <a:spcBef>
                <a:spcPts val="600"/>
              </a:spcBef>
              <a:spcAft>
                <a:spcPts val="600"/>
              </a:spcAft>
              <a:buNone/>
            </a:pPr>
            <a:r>
              <a:rPr lang="en-US" altLang="zh-CN" sz="2800" dirty="0" smtClean="0"/>
              <a:t>         </a:t>
            </a:r>
            <a:r>
              <a:rPr lang="zh-CN" altLang="zh-CN" sz="2800" dirty="0" smtClean="0"/>
              <a:t>实</a:t>
            </a:r>
            <a:r>
              <a:rPr lang="zh-CN" altLang="zh-CN" sz="2800" dirty="0"/>
              <a:t>设处审核后向公安部门提交</a:t>
            </a:r>
            <a:r>
              <a:rPr lang="zh-CN" altLang="zh-CN" sz="2800" dirty="0" smtClean="0"/>
              <a:t>申请</a:t>
            </a:r>
            <a:r>
              <a:rPr lang="zh-CN" altLang="en-US" sz="2800" dirty="0"/>
              <a:t>；</a:t>
            </a:r>
            <a:endParaRPr lang="en-US" altLang="zh-CN" sz="2800" dirty="0" smtClean="0"/>
          </a:p>
          <a:p>
            <a:pPr marL="0" indent="0">
              <a:spcBef>
                <a:spcPts val="600"/>
              </a:spcBef>
              <a:spcAft>
                <a:spcPts val="600"/>
              </a:spcAft>
              <a:buNone/>
            </a:pPr>
            <a:r>
              <a:rPr lang="en-US" altLang="zh-CN" sz="2800" dirty="0" smtClean="0"/>
              <a:t>         </a:t>
            </a:r>
            <a:r>
              <a:rPr lang="zh-CN" altLang="zh-CN" sz="2800" dirty="0" smtClean="0"/>
              <a:t>公安部</a:t>
            </a:r>
            <a:r>
              <a:rPr lang="zh-CN" altLang="zh-CN" sz="2800" dirty="0"/>
              <a:t>门审批后出具购买备案</a:t>
            </a:r>
            <a:r>
              <a:rPr lang="zh-CN" altLang="zh-CN" sz="2800" dirty="0" smtClean="0"/>
              <a:t>证明</a:t>
            </a:r>
            <a:r>
              <a:rPr lang="zh-CN" altLang="en-US" sz="2800" dirty="0"/>
              <a:t>；</a:t>
            </a:r>
            <a:endParaRPr lang="en-US" altLang="zh-CN" sz="2800" dirty="0" smtClean="0"/>
          </a:p>
          <a:p>
            <a:pPr marL="0" indent="0">
              <a:spcBef>
                <a:spcPts val="600"/>
              </a:spcBef>
              <a:spcAft>
                <a:spcPts val="600"/>
              </a:spcAft>
              <a:buNone/>
            </a:pPr>
            <a:r>
              <a:rPr lang="en-US" altLang="zh-CN" sz="2800" dirty="0" smtClean="0"/>
              <a:t>         </a:t>
            </a:r>
            <a:r>
              <a:rPr lang="zh-CN" altLang="zh-CN" sz="2800" dirty="0" smtClean="0"/>
              <a:t>课题组</a:t>
            </a:r>
            <a:r>
              <a:rPr lang="zh-CN" altLang="zh-CN" sz="2800" dirty="0"/>
              <a:t>到实设处领取备案证明后凭证合法购买</a:t>
            </a:r>
            <a:r>
              <a:rPr lang="zh-CN" altLang="zh-CN" sz="2800" dirty="0" smtClean="0"/>
              <a:t>。</a:t>
            </a:r>
            <a:r>
              <a:rPr lang="en-US" altLang="zh-CN" sz="2800" dirty="0" smtClean="0"/>
              <a:t>          </a:t>
            </a:r>
          </a:p>
          <a:p>
            <a:pPr marL="0" indent="0">
              <a:spcBef>
                <a:spcPts val="600"/>
              </a:spcBef>
              <a:spcAft>
                <a:spcPts val="600"/>
              </a:spcAft>
              <a:buNone/>
            </a:pPr>
            <a:r>
              <a:rPr lang="zh-CN" altLang="en-US" sz="2800" dirty="0" smtClean="0">
                <a:solidFill>
                  <a:srgbClr val="FF0000"/>
                </a:solidFill>
              </a:rPr>
              <a:t>备注：备案证明有效期中有</a:t>
            </a:r>
            <a:r>
              <a:rPr lang="en-US" altLang="zh-CN" sz="2800" dirty="0" smtClean="0">
                <a:solidFill>
                  <a:srgbClr val="FF0000"/>
                </a:solidFill>
              </a:rPr>
              <a:t>6</a:t>
            </a:r>
            <a:r>
              <a:rPr lang="zh-CN" altLang="en-US" sz="2800" dirty="0" smtClean="0">
                <a:solidFill>
                  <a:srgbClr val="FF0000"/>
                </a:solidFill>
              </a:rPr>
              <a:t>个月，大家购买报帐需在</a:t>
            </a:r>
            <a:r>
              <a:rPr lang="en-US" altLang="zh-CN" sz="2800" dirty="0" smtClean="0">
                <a:solidFill>
                  <a:srgbClr val="FF0000"/>
                </a:solidFill>
              </a:rPr>
              <a:t>6</a:t>
            </a:r>
            <a:r>
              <a:rPr lang="zh-CN" altLang="en-US" sz="2800" dirty="0" smtClean="0">
                <a:solidFill>
                  <a:srgbClr val="FF0000"/>
                </a:solidFill>
              </a:rPr>
              <a:t>个月之内完成</a:t>
            </a:r>
            <a:r>
              <a:rPr lang="zh-CN" altLang="en-US" sz="2800" dirty="0">
                <a:solidFill>
                  <a:srgbClr val="FF0000"/>
                </a:solidFill>
              </a:rPr>
              <a:t>。</a:t>
            </a:r>
            <a:endParaRPr lang="en-US" altLang="zh-CN" sz="2800" dirty="0" smtClean="0">
              <a:solidFill>
                <a:srgbClr val="FF0000"/>
              </a:solidFill>
            </a:endParaRPr>
          </a:p>
          <a:p>
            <a:pPr marL="0" indent="0">
              <a:buNone/>
            </a:pPr>
            <a:r>
              <a:rPr lang="zh-CN" altLang="en-US" sz="2800" b="1" dirty="0" smtClean="0"/>
              <a:t>      </a:t>
            </a:r>
            <a:endParaRPr lang="zh-CN" altLang="en-US" sz="2800" dirty="0"/>
          </a:p>
        </p:txBody>
      </p:sp>
    </p:spTree>
    <p:extLst>
      <p:ext uri="{BB962C8B-B14F-4D97-AF65-F5344CB8AC3E}">
        <p14:creationId xmlns:p14="http://schemas.microsoft.com/office/powerpoint/2010/main" val="59009529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67544" y="116632"/>
            <a:ext cx="8229600" cy="930432"/>
          </a:xfrm>
        </p:spPr>
        <p:txBody>
          <a:bodyPr/>
          <a:lstStyle/>
          <a:p>
            <a:r>
              <a:rPr lang="zh-CN" altLang="en-US" b="1" dirty="0">
                <a:solidFill>
                  <a:schemeClr val="tx2"/>
                </a:solidFill>
                <a:latin typeface="+mn-ea"/>
              </a:rPr>
              <a:t>（一）申    购</a:t>
            </a:r>
            <a:endParaRPr lang="zh-CN" altLang="en-US" dirty="0"/>
          </a:p>
        </p:txBody>
      </p:sp>
      <p:sp>
        <p:nvSpPr>
          <p:cNvPr id="3" name="内容占位符 2"/>
          <p:cNvSpPr>
            <a:spLocks noGrp="1"/>
          </p:cNvSpPr>
          <p:nvPr>
            <p:ph sz="half" idx="1"/>
          </p:nvPr>
        </p:nvSpPr>
        <p:spPr>
          <a:xfrm>
            <a:off x="683568" y="1052736"/>
            <a:ext cx="8071809" cy="5328592"/>
          </a:xfrm>
        </p:spPr>
        <p:txBody>
          <a:bodyPr>
            <a:noAutofit/>
          </a:bodyPr>
          <a:lstStyle/>
          <a:p>
            <a:pPr marL="0" indent="0">
              <a:buNone/>
            </a:pPr>
            <a:r>
              <a:rPr lang="zh-CN" altLang="en-US" sz="3200" b="1" dirty="0"/>
              <a:t> </a:t>
            </a:r>
            <a:r>
              <a:rPr lang="zh-CN" altLang="en-US" sz="3200" b="1" dirty="0" smtClean="0"/>
              <a:t>易制毒化学品申</a:t>
            </a:r>
            <a:r>
              <a:rPr lang="zh-CN" altLang="en-US" sz="3200" b="1" dirty="0"/>
              <a:t>购提交</a:t>
            </a:r>
            <a:r>
              <a:rPr lang="zh-CN" altLang="en-US" sz="3200" b="1" dirty="0" smtClean="0"/>
              <a:t>材料</a:t>
            </a:r>
            <a:endParaRPr lang="zh-CN" altLang="zh-CN" sz="3200" dirty="0"/>
          </a:p>
          <a:p>
            <a:pPr marL="0" indent="0">
              <a:buNone/>
            </a:pPr>
            <a:r>
              <a:rPr lang="en-US" altLang="zh-CN" sz="2000" dirty="0" smtClean="0">
                <a:latin typeface="+mn-ea"/>
              </a:rPr>
              <a:t>1</a:t>
            </a:r>
            <a:r>
              <a:rPr lang="zh-CN" altLang="en-US" sz="2000" dirty="0" smtClean="0">
                <a:latin typeface="+mn-ea"/>
              </a:rPr>
              <a:t>）</a:t>
            </a:r>
            <a:r>
              <a:rPr lang="zh-CN" altLang="zh-CN" sz="2000" dirty="0" smtClean="0">
                <a:latin typeface="+mn-ea"/>
              </a:rPr>
              <a:t>申请人</a:t>
            </a:r>
            <a:r>
              <a:rPr lang="zh-CN" altLang="zh-CN" sz="2000" dirty="0">
                <a:latin typeface="+mn-ea"/>
              </a:rPr>
              <a:t>先填写《</a:t>
            </a:r>
            <a:r>
              <a:rPr lang="zh-CN" altLang="zh-CN" sz="2000" dirty="0">
                <a:solidFill>
                  <a:srgbClr val="FF0000"/>
                </a:solidFill>
                <a:latin typeface="+mn-ea"/>
              </a:rPr>
              <a:t>华中科技大学第二、三类易制毒化学品购买申请表</a:t>
            </a:r>
            <a:r>
              <a:rPr lang="zh-CN" altLang="zh-CN" sz="2000" dirty="0">
                <a:latin typeface="+mn-ea"/>
              </a:rPr>
              <a:t>》纸质版</a:t>
            </a:r>
            <a:r>
              <a:rPr lang="zh-CN" altLang="zh-CN" sz="2000" dirty="0" smtClean="0">
                <a:solidFill>
                  <a:srgbClr val="FF0000"/>
                </a:solidFill>
                <a:latin typeface="+mn-ea"/>
              </a:rPr>
              <a:t>一式两份</a:t>
            </a:r>
            <a:r>
              <a:rPr lang="zh-CN" altLang="en-US" sz="2000" dirty="0">
                <a:latin typeface="+mn-ea"/>
              </a:rPr>
              <a:t>，</a:t>
            </a:r>
            <a:r>
              <a:rPr lang="zh-CN" altLang="zh-CN" sz="2000" dirty="0" smtClean="0">
                <a:latin typeface="+mn-ea"/>
              </a:rPr>
              <a:t>需</a:t>
            </a:r>
            <a:r>
              <a:rPr lang="zh-CN" altLang="zh-CN" sz="2000" dirty="0">
                <a:latin typeface="+mn-ea"/>
              </a:rPr>
              <a:t>有申购人签名、导师签字、实验室分管安全老师</a:t>
            </a:r>
            <a:r>
              <a:rPr lang="zh-CN" altLang="zh-CN" sz="2000" dirty="0" smtClean="0">
                <a:latin typeface="+mn-ea"/>
              </a:rPr>
              <a:t>签名、</a:t>
            </a:r>
            <a:r>
              <a:rPr lang="en-US" altLang="zh-CN" sz="2000" dirty="0" smtClean="0">
                <a:latin typeface="+mn-ea"/>
              </a:rPr>
              <a:t>D</a:t>
            </a:r>
            <a:r>
              <a:rPr lang="zh-CN" altLang="zh-CN" sz="2000" dirty="0" smtClean="0">
                <a:latin typeface="+mn-ea"/>
              </a:rPr>
              <a:t>区郭志卿老师签名</a:t>
            </a:r>
          </a:p>
          <a:p>
            <a:pPr marL="0" indent="0">
              <a:buNone/>
            </a:pPr>
            <a:r>
              <a:rPr lang="en-US" altLang="zh-CN" sz="2000" dirty="0" smtClean="0">
                <a:latin typeface="+mn-ea"/>
              </a:rPr>
              <a:t>2</a:t>
            </a:r>
            <a:r>
              <a:rPr lang="zh-CN" altLang="en-US" sz="2000" dirty="0" smtClean="0">
                <a:latin typeface="+mn-ea"/>
              </a:rPr>
              <a:t>）</a:t>
            </a:r>
            <a:r>
              <a:rPr lang="zh-CN" altLang="zh-CN" sz="2000" dirty="0" smtClean="0">
                <a:latin typeface="+mn-ea"/>
              </a:rPr>
              <a:t>申购人身份证复印证一份</a:t>
            </a:r>
          </a:p>
          <a:p>
            <a:pPr marL="0" indent="0">
              <a:buNone/>
            </a:pPr>
            <a:r>
              <a:rPr lang="en-US" altLang="zh-CN" sz="2000" dirty="0" smtClean="0">
                <a:latin typeface="+mn-ea"/>
              </a:rPr>
              <a:t>3</a:t>
            </a:r>
            <a:r>
              <a:rPr lang="zh-CN" altLang="en-US" sz="2000" dirty="0" smtClean="0">
                <a:latin typeface="+mn-ea"/>
              </a:rPr>
              <a:t>）</a:t>
            </a:r>
            <a:r>
              <a:rPr lang="zh-CN" altLang="zh-CN" sz="2000" dirty="0" smtClean="0">
                <a:latin typeface="+mn-ea"/>
              </a:rPr>
              <a:t>双方</a:t>
            </a:r>
            <a:r>
              <a:rPr lang="zh-CN" altLang="zh-CN" sz="2000" dirty="0">
                <a:latin typeface="+mn-ea"/>
              </a:rPr>
              <a:t>签字盖章的易制毒化学品购买</a:t>
            </a:r>
            <a:r>
              <a:rPr lang="zh-CN" altLang="zh-CN" sz="2000" dirty="0">
                <a:solidFill>
                  <a:srgbClr val="FF0000"/>
                </a:solidFill>
                <a:latin typeface="+mn-ea"/>
              </a:rPr>
              <a:t>合同纸质版一</a:t>
            </a:r>
            <a:r>
              <a:rPr lang="zh-CN" altLang="zh-CN" sz="2000" dirty="0" smtClean="0">
                <a:solidFill>
                  <a:srgbClr val="FF0000"/>
                </a:solidFill>
                <a:latin typeface="+mn-ea"/>
              </a:rPr>
              <a:t>份</a:t>
            </a:r>
            <a:endParaRPr lang="en-US" altLang="zh-CN" sz="2000" dirty="0" smtClean="0">
              <a:solidFill>
                <a:srgbClr val="FF0000"/>
              </a:solidFill>
              <a:latin typeface="+mn-ea"/>
            </a:endParaRPr>
          </a:p>
          <a:p>
            <a:pPr marL="0" indent="0">
              <a:buNone/>
            </a:pPr>
            <a:r>
              <a:rPr lang="en-US" altLang="zh-CN" sz="2000" dirty="0" smtClean="0">
                <a:latin typeface="+mn-ea"/>
              </a:rPr>
              <a:t>4</a:t>
            </a:r>
            <a:r>
              <a:rPr lang="zh-CN" altLang="en-US" sz="2000" dirty="0" smtClean="0">
                <a:latin typeface="+mn-ea"/>
              </a:rPr>
              <a:t>）</a:t>
            </a:r>
            <a:r>
              <a:rPr lang="zh-CN" altLang="zh-CN" sz="2000" dirty="0" smtClean="0">
                <a:latin typeface="+mn-ea"/>
              </a:rPr>
              <a:t>申请人</a:t>
            </a:r>
            <a:r>
              <a:rPr lang="zh-CN" altLang="zh-CN" sz="2000" dirty="0">
                <a:latin typeface="+mn-ea"/>
              </a:rPr>
              <a:t>所在课题组本年度（</a:t>
            </a:r>
            <a:r>
              <a:rPr lang="en-US" altLang="zh-CN" sz="2000" dirty="0">
                <a:latin typeface="+mn-ea"/>
              </a:rPr>
              <a:t>1</a:t>
            </a:r>
            <a:r>
              <a:rPr lang="zh-CN" altLang="zh-CN" sz="2000" dirty="0">
                <a:latin typeface="+mn-ea"/>
              </a:rPr>
              <a:t>月</a:t>
            </a:r>
            <a:r>
              <a:rPr lang="en-US" altLang="zh-CN" sz="2000" dirty="0">
                <a:latin typeface="+mn-ea"/>
              </a:rPr>
              <a:t>1</a:t>
            </a:r>
            <a:r>
              <a:rPr lang="zh-CN" altLang="zh-CN" sz="2000" dirty="0">
                <a:latin typeface="+mn-ea"/>
              </a:rPr>
              <a:t>日起）的易制毒化学品</a:t>
            </a:r>
            <a:r>
              <a:rPr lang="zh-CN" altLang="zh-CN" sz="2000" dirty="0">
                <a:solidFill>
                  <a:srgbClr val="FF0000"/>
                </a:solidFill>
                <a:latin typeface="+mn-ea"/>
              </a:rPr>
              <a:t>入库记录表</a:t>
            </a:r>
            <a:r>
              <a:rPr lang="zh-CN" altLang="zh-CN" sz="2000" dirty="0">
                <a:latin typeface="+mn-ea"/>
              </a:rPr>
              <a:t>和易制毒化学品</a:t>
            </a:r>
            <a:r>
              <a:rPr lang="zh-CN" altLang="zh-CN" sz="2000" dirty="0">
                <a:solidFill>
                  <a:srgbClr val="FF0000"/>
                </a:solidFill>
                <a:latin typeface="+mn-ea"/>
              </a:rPr>
              <a:t>使用记录表</a:t>
            </a:r>
            <a:r>
              <a:rPr lang="zh-CN" altLang="zh-CN" sz="2000" dirty="0">
                <a:latin typeface="+mn-ea"/>
              </a:rPr>
              <a:t>电子版</a:t>
            </a:r>
            <a:r>
              <a:rPr lang="en-US" altLang="zh-CN" sz="2000" u="sng" dirty="0">
                <a:latin typeface="+mn-ea"/>
                <a:hlinkClick r:id="rId2"/>
              </a:rPr>
              <a:t>电子版请发至</a:t>
            </a:r>
            <a:r>
              <a:rPr lang="en-US" altLang="zh-CN" sz="2000" u="sng" dirty="0" smtClean="0">
                <a:latin typeface="+mn-ea"/>
                <a:hlinkClick r:id="rId2"/>
              </a:rPr>
              <a:t>yzdsq@hust.edu.cn</a:t>
            </a:r>
            <a:endParaRPr lang="zh-CN" altLang="zh-CN" sz="2000" dirty="0">
              <a:latin typeface="+mn-ea"/>
            </a:endParaRPr>
          </a:p>
          <a:p>
            <a:pPr marL="0" indent="0">
              <a:buNone/>
            </a:pPr>
            <a:r>
              <a:rPr lang="en-US" altLang="zh-CN" sz="2000" dirty="0" smtClean="0">
                <a:latin typeface="+mn-ea"/>
              </a:rPr>
              <a:t>5</a:t>
            </a:r>
            <a:r>
              <a:rPr lang="zh-CN" altLang="en-US" sz="2000" dirty="0" smtClean="0">
                <a:latin typeface="+mn-ea"/>
              </a:rPr>
              <a:t>）</a:t>
            </a:r>
            <a:r>
              <a:rPr lang="zh-CN" altLang="zh-CN" sz="2000" dirty="0" smtClean="0">
                <a:solidFill>
                  <a:srgbClr val="FF0000"/>
                </a:solidFill>
                <a:latin typeface="+mn-ea"/>
              </a:rPr>
              <a:t>《易制毒化学品合法使用证明》</a:t>
            </a:r>
            <a:r>
              <a:rPr lang="zh-CN" altLang="zh-CN" sz="2000" dirty="0">
                <a:latin typeface="+mn-ea"/>
              </a:rPr>
              <a:t>纸质版</a:t>
            </a:r>
            <a:r>
              <a:rPr lang="zh-CN" altLang="zh-CN" sz="2000" dirty="0">
                <a:solidFill>
                  <a:srgbClr val="FF0000"/>
                </a:solidFill>
                <a:latin typeface="+mn-ea"/>
              </a:rPr>
              <a:t>一</a:t>
            </a:r>
            <a:r>
              <a:rPr lang="zh-CN" altLang="zh-CN" sz="2000" dirty="0" smtClean="0">
                <a:solidFill>
                  <a:srgbClr val="FF0000"/>
                </a:solidFill>
                <a:latin typeface="+mn-ea"/>
              </a:rPr>
              <a:t>份</a:t>
            </a:r>
            <a:endParaRPr lang="en-US" altLang="zh-CN" sz="2000" dirty="0" smtClean="0">
              <a:solidFill>
                <a:srgbClr val="FF0000"/>
              </a:solidFill>
              <a:latin typeface="+mn-ea"/>
            </a:endParaRPr>
          </a:p>
          <a:p>
            <a:pPr marL="0" indent="0">
              <a:buNone/>
            </a:pPr>
            <a:r>
              <a:rPr lang="en-US" altLang="zh-CN" sz="2000" dirty="0" smtClean="0">
                <a:latin typeface="+mn-ea"/>
              </a:rPr>
              <a:t>6</a:t>
            </a:r>
            <a:r>
              <a:rPr lang="zh-CN" altLang="en-US" sz="2000" dirty="0" smtClean="0">
                <a:latin typeface="+mn-ea"/>
              </a:rPr>
              <a:t>）</a:t>
            </a:r>
            <a:r>
              <a:rPr lang="zh-CN" altLang="zh-CN" sz="2000" dirty="0" smtClean="0">
                <a:solidFill>
                  <a:srgbClr val="FF0000"/>
                </a:solidFill>
                <a:latin typeface="+mn-ea"/>
              </a:rPr>
              <a:t>易</a:t>
            </a:r>
            <a:r>
              <a:rPr lang="zh-CN" altLang="zh-CN" sz="2000" dirty="0">
                <a:solidFill>
                  <a:srgbClr val="FF0000"/>
                </a:solidFill>
                <a:latin typeface="+mn-ea"/>
              </a:rPr>
              <a:t>制毒化学品使用安全承诺书一</a:t>
            </a:r>
            <a:r>
              <a:rPr lang="zh-CN" altLang="zh-CN" sz="2000" dirty="0" smtClean="0">
                <a:solidFill>
                  <a:srgbClr val="FF0000"/>
                </a:solidFill>
                <a:latin typeface="+mn-ea"/>
              </a:rPr>
              <a:t>份</a:t>
            </a:r>
            <a:endParaRPr lang="en-US" altLang="zh-CN" sz="2000" dirty="0" smtClean="0">
              <a:solidFill>
                <a:srgbClr val="FF0000"/>
              </a:solidFill>
              <a:latin typeface="+mn-ea"/>
            </a:endParaRPr>
          </a:p>
          <a:p>
            <a:pPr marL="0" indent="0">
              <a:buNone/>
            </a:pPr>
            <a:r>
              <a:rPr lang="en-US" altLang="zh-CN" sz="2000" dirty="0" smtClean="0">
                <a:latin typeface="+mn-ea"/>
              </a:rPr>
              <a:t>7</a:t>
            </a:r>
            <a:r>
              <a:rPr lang="zh-CN" altLang="en-US" sz="2000" dirty="0" smtClean="0">
                <a:latin typeface="+mn-ea"/>
              </a:rPr>
              <a:t>）</a:t>
            </a:r>
            <a:r>
              <a:rPr lang="zh-CN" altLang="zh-CN" sz="2000" dirty="0" smtClean="0">
                <a:latin typeface="+mn-ea"/>
              </a:rPr>
              <a:t>将</a:t>
            </a:r>
            <a:r>
              <a:rPr lang="zh-CN" altLang="zh-CN" sz="2000" dirty="0">
                <a:latin typeface="+mn-ea"/>
              </a:rPr>
              <a:t>以上材料签字盖单准备齐全后到设备处安全科（</a:t>
            </a:r>
            <a:r>
              <a:rPr lang="en-US" altLang="zh-CN" sz="2000" dirty="0">
                <a:latin typeface="+mn-ea"/>
              </a:rPr>
              <a:t>217</a:t>
            </a:r>
            <a:r>
              <a:rPr lang="zh-CN" altLang="zh-CN" sz="2000" dirty="0">
                <a:latin typeface="+mn-ea"/>
              </a:rPr>
              <a:t>）办公室找相关老师进行办理。</a:t>
            </a:r>
            <a:endParaRPr lang="en-US" altLang="zh-CN" sz="2000" dirty="0">
              <a:latin typeface="+mn-ea"/>
            </a:endParaRPr>
          </a:p>
          <a:p>
            <a:pPr marL="0" indent="0">
              <a:buNone/>
            </a:pPr>
            <a:r>
              <a:rPr lang="zh-CN" altLang="en-US" sz="2000" dirty="0">
                <a:latin typeface="+mn-ea"/>
              </a:rPr>
              <a:t>具体参照：</a:t>
            </a:r>
            <a:r>
              <a:rPr lang="en-US" altLang="zh-CN" sz="2000" dirty="0">
                <a:latin typeface="+mn-ea"/>
              </a:rPr>
              <a:t>2015</a:t>
            </a:r>
            <a:r>
              <a:rPr lang="zh-CN" altLang="en-US" sz="2000" dirty="0">
                <a:latin typeface="+mn-ea"/>
              </a:rPr>
              <a:t>年</a:t>
            </a:r>
            <a:r>
              <a:rPr lang="en-US" altLang="zh-CN" sz="2000" dirty="0">
                <a:latin typeface="+mn-ea"/>
              </a:rPr>
              <a:t>4</a:t>
            </a:r>
            <a:r>
              <a:rPr lang="zh-CN" altLang="en-US" sz="2000" dirty="0">
                <a:latin typeface="+mn-ea"/>
              </a:rPr>
              <a:t>月</a:t>
            </a:r>
            <a:r>
              <a:rPr lang="en-US" altLang="zh-CN" sz="2000" dirty="0">
                <a:latin typeface="+mn-ea"/>
              </a:rPr>
              <a:t>20</a:t>
            </a:r>
            <a:r>
              <a:rPr lang="zh-CN" altLang="en-US" sz="2000" dirty="0">
                <a:latin typeface="+mn-ea"/>
              </a:rPr>
              <a:t>日设备处发布的</a:t>
            </a:r>
            <a:r>
              <a:rPr lang="en-US" altLang="zh-CN" sz="2000" dirty="0">
                <a:latin typeface="+mn-ea"/>
              </a:rPr>
              <a:t>《</a:t>
            </a:r>
            <a:r>
              <a:rPr lang="zh-CN" altLang="en-US" sz="2000" dirty="0">
                <a:latin typeface="+mn-ea"/>
              </a:rPr>
              <a:t>关于加强易制毒化学品申购管理的通知 </a:t>
            </a:r>
            <a:r>
              <a:rPr lang="en-US" altLang="zh-CN" sz="2000" dirty="0" smtClean="0">
                <a:latin typeface="+mn-ea"/>
              </a:rPr>
              <a:t>》</a:t>
            </a:r>
            <a:r>
              <a:rPr lang="en-US" altLang="zh-CN" sz="2000" dirty="0" smtClean="0">
                <a:solidFill>
                  <a:srgbClr val="FF0000"/>
                </a:solidFill>
                <a:latin typeface="+mn-ea"/>
              </a:rPr>
              <a:t>http</a:t>
            </a:r>
            <a:r>
              <a:rPr lang="en-US" altLang="zh-CN" sz="2000" dirty="0">
                <a:solidFill>
                  <a:srgbClr val="FF0000"/>
                </a:solidFill>
                <a:latin typeface="+mn-ea"/>
              </a:rPr>
              <a:t>://leao.hust.edu.cn/info/1024/1266.htm</a:t>
            </a:r>
            <a:endParaRPr lang="zh-CN" altLang="en-US" sz="2000" dirty="0">
              <a:solidFill>
                <a:srgbClr val="FF0000"/>
              </a:solidFill>
              <a:latin typeface="+mn-ea"/>
            </a:endParaRPr>
          </a:p>
        </p:txBody>
      </p:sp>
    </p:spTree>
    <p:extLst>
      <p:ext uri="{BB962C8B-B14F-4D97-AF65-F5344CB8AC3E}">
        <p14:creationId xmlns:p14="http://schemas.microsoft.com/office/powerpoint/2010/main" val="318031285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7704" y="260648"/>
            <a:ext cx="5184576" cy="62209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3975095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p:cNvSpPr>
            <a:spLocks noGrp="1"/>
          </p:cNvSpPr>
          <p:nvPr>
            <p:ph type="title"/>
          </p:nvPr>
        </p:nvSpPr>
        <p:spPr>
          <a:xfrm>
            <a:off x="395536" y="260648"/>
            <a:ext cx="8229600" cy="778098"/>
          </a:xfrm>
        </p:spPr>
        <p:txBody>
          <a:bodyPr>
            <a:normAutofit/>
          </a:bodyPr>
          <a:lstStyle/>
          <a:p>
            <a:r>
              <a:rPr lang="zh-CN" altLang="en-US" sz="4000" b="1" dirty="0" smtClean="0">
                <a:solidFill>
                  <a:schemeClr val="tx2"/>
                </a:solidFill>
                <a:latin typeface="+mn-ea"/>
                <a:ea typeface="+mn-ea"/>
              </a:rPr>
              <a:t>（一）申    购</a:t>
            </a:r>
            <a:endParaRPr lang="zh-CN" altLang="en-US" sz="4000" b="1" dirty="0">
              <a:solidFill>
                <a:schemeClr val="tx2"/>
              </a:solidFill>
              <a:latin typeface="+mn-ea"/>
              <a:ea typeface="+mn-ea"/>
            </a:endParaRPr>
          </a:p>
        </p:txBody>
      </p:sp>
      <p:sp>
        <p:nvSpPr>
          <p:cNvPr id="6" name="内容占位符 5"/>
          <p:cNvSpPr>
            <a:spLocks noGrp="1"/>
          </p:cNvSpPr>
          <p:nvPr>
            <p:ph sz="half" idx="1"/>
          </p:nvPr>
        </p:nvSpPr>
        <p:spPr>
          <a:xfrm>
            <a:off x="611560" y="1124744"/>
            <a:ext cx="8064896" cy="5040560"/>
          </a:xfrm>
        </p:spPr>
        <p:txBody>
          <a:bodyPr>
            <a:noAutofit/>
          </a:bodyPr>
          <a:lstStyle/>
          <a:p>
            <a:pPr marL="0" indent="0">
              <a:buNone/>
            </a:pPr>
            <a:r>
              <a:rPr lang="en-US" altLang="zh-CN" sz="3200" b="1" dirty="0"/>
              <a:t>2</a:t>
            </a:r>
            <a:r>
              <a:rPr lang="zh-CN" altLang="en-US" sz="3200" b="1" dirty="0" smtClean="0"/>
              <a:t>、麻醉、精神类药品、医疗用毒性药品申购流程</a:t>
            </a:r>
            <a:endParaRPr lang="en-US" altLang="zh-CN" sz="3200" b="1" dirty="0" smtClean="0"/>
          </a:p>
          <a:p>
            <a:pPr marL="0" indent="0">
              <a:spcBef>
                <a:spcPts val="0"/>
              </a:spcBef>
              <a:buNone/>
            </a:pPr>
            <a:r>
              <a:rPr lang="en-US" altLang="zh-CN" sz="2400" dirty="0" smtClean="0">
                <a:latin typeface="+mn-ea"/>
              </a:rPr>
              <a:t>1</a:t>
            </a:r>
            <a:r>
              <a:rPr lang="zh-CN" altLang="en-US" sz="2400" dirty="0" smtClean="0">
                <a:latin typeface="+mn-ea"/>
              </a:rPr>
              <a:t>）</a:t>
            </a:r>
            <a:r>
              <a:rPr lang="zh-CN" altLang="zh-CN" sz="2400" dirty="0" smtClean="0">
                <a:latin typeface="+mn-ea"/>
              </a:rPr>
              <a:t>申请人先填写《</a:t>
            </a:r>
            <a:r>
              <a:rPr lang="zh-CN" altLang="zh-CN" sz="2400" dirty="0" smtClean="0">
                <a:solidFill>
                  <a:srgbClr val="FF0000"/>
                </a:solidFill>
                <a:latin typeface="+mn-ea"/>
              </a:rPr>
              <a:t>华中科技大学</a:t>
            </a:r>
            <a:r>
              <a:rPr lang="zh-CN" altLang="en-US" sz="2400" dirty="0" smtClean="0">
                <a:solidFill>
                  <a:srgbClr val="FF0000"/>
                </a:solidFill>
                <a:latin typeface="+mn-ea"/>
              </a:rPr>
              <a:t>管制</a:t>
            </a:r>
            <a:r>
              <a:rPr lang="zh-CN" altLang="zh-CN" sz="2400" dirty="0" smtClean="0">
                <a:solidFill>
                  <a:srgbClr val="FF0000"/>
                </a:solidFill>
                <a:latin typeface="+mn-ea"/>
              </a:rPr>
              <a:t>化学品购买申请表</a:t>
            </a:r>
            <a:r>
              <a:rPr lang="zh-CN" altLang="zh-CN" sz="2400" dirty="0" smtClean="0">
                <a:latin typeface="+mn-ea"/>
              </a:rPr>
              <a:t>》纸质版</a:t>
            </a:r>
            <a:r>
              <a:rPr lang="zh-CN" altLang="zh-CN" sz="2400" dirty="0" smtClean="0">
                <a:solidFill>
                  <a:srgbClr val="FF0000"/>
                </a:solidFill>
                <a:latin typeface="+mn-ea"/>
              </a:rPr>
              <a:t>一式两份</a:t>
            </a:r>
            <a:r>
              <a:rPr lang="zh-CN" altLang="en-US" sz="2400" dirty="0" smtClean="0">
                <a:solidFill>
                  <a:srgbClr val="FF0000"/>
                </a:solidFill>
                <a:latin typeface="+mn-ea"/>
              </a:rPr>
              <a:t>、</a:t>
            </a:r>
            <a:r>
              <a:rPr lang="zh-CN" altLang="zh-CN" sz="2400" dirty="0" smtClean="0">
                <a:solidFill>
                  <a:srgbClr val="FF0000"/>
                </a:solidFill>
              </a:rPr>
              <a:t>《安全管理承若书》</a:t>
            </a:r>
            <a:r>
              <a:rPr lang="zh-CN" altLang="zh-CN" sz="2400" dirty="0" smtClean="0"/>
              <a:t> </a:t>
            </a:r>
            <a:r>
              <a:rPr lang="zh-CN" altLang="en-US" sz="2400" dirty="0" smtClean="0">
                <a:latin typeface="+mn-ea"/>
              </a:rPr>
              <a:t>。（</a:t>
            </a:r>
            <a:r>
              <a:rPr lang="zh-CN" altLang="zh-CN" sz="2400" dirty="0"/>
              <a:t>课题组负责人、院系分管领导</a:t>
            </a:r>
            <a:r>
              <a:rPr lang="zh-CN" altLang="zh-CN" sz="2400" dirty="0" smtClean="0"/>
              <a:t>审批</a:t>
            </a:r>
            <a:r>
              <a:rPr lang="zh-CN" altLang="en-US" sz="2400" dirty="0" smtClean="0">
                <a:latin typeface="+mn-ea"/>
              </a:rPr>
              <a:t>）</a:t>
            </a:r>
            <a:endParaRPr lang="en-US" altLang="zh-CN" sz="2400" dirty="0" smtClean="0">
              <a:latin typeface="+mn-ea"/>
            </a:endParaRPr>
          </a:p>
          <a:p>
            <a:pPr marL="0" indent="0">
              <a:spcBef>
                <a:spcPts val="0"/>
              </a:spcBef>
              <a:buNone/>
            </a:pPr>
            <a:r>
              <a:rPr lang="en-US" altLang="zh-CN" sz="2400" dirty="0" smtClean="0">
                <a:latin typeface="+mn-ea"/>
              </a:rPr>
              <a:t>2</a:t>
            </a:r>
            <a:r>
              <a:rPr lang="zh-CN" altLang="en-US" sz="2400" dirty="0" smtClean="0">
                <a:latin typeface="+mn-ea"/>
              </a:rPr>
              <a:t>）按武汉市食品药品监督管理局要求准备相关材料，并签名盖章送交设备处审批。</a:t>
            </a:r>
            <a:endParaRPr lang="en-US" altLang="zh-CN" sz="2400" dirty="0" smtClean="0">
              <a:latin typeface="+mn-ea"/>
            </a:endParaRPr>
          </a:p>
          <a:p>
            <a:pPr marL="0" indent="0">
              <a:spcBef>
                <a:spcPts val="0"/>
              </a:spcBef>
              <a:buNone/>
            </a:pPr>
            <a:r>
              <a:rPr lang="en-US" altLang="zh-CN" sz="2400" dirty="0" smtClean="0">
                <a:latin typeface="+mn-ea"/>
              </a:rPr>
              <a:t>3</a:t>
            </a:r>
            <a:r>
              <a:rPr lang="zh-CN" altLang="en-US" sz="2400" dirty="0" smtClean="0">
                <a:latin typeface="+mn-ea"/>
              </a:rPr>
              <a:t>）实验室设备处审批同意后，协助办理校章等手续，申请人将所有材料提交到药监局进行审批。</a:t>
            </a:r>
            <a:endParaRPr lang="en-US" altLang="zh-CN" sz="2400" dirty="0" smtClean="0">
              <a:latin typeface="+mn-ea"/>
            </a:endParaRPr>
          </a:p>
          <a:p>
            <a:pPr marL="0" indent="0">
              <a:spcBef>
                <a:spcPts val="0"/>
              </a:spcBef>
              <a:buNone/>
            </a:pPr>
            <a:r>
              <a:rPr lang="en-US" altLang="zh-CN" sz="2400" dirty="0" smtClean="0">
                <a:latin typeface="+mn-ea"/>
              </a:rPr>
              <a:t>4</a:t>
            </a:r>
            <a:r>
              <a:rPr lang="zh-CN" altLang="en-US" sz="2400" dirty="0" smtClean="0">
                <a:latin typeface="+mn-ea"/>
              </a:rPr>
              <a:t>）携带药监局审批单到有资质的单位进行购买。</a:t>
            </a:r>
            <a:endParaRPr lang="en-US" altLang="zh-CN" sz="2400" dirty="0" smtClean="0">
              <a:latin typeface="+mn-ea"/>
            </a:endParaRPr>
          </a:p>
          <a:p>
            <a:pPr marL="0" indent="0">
              <a:spcBef>
                <a:spcPts val="600"/>
              </a:spcBef>
              <a:spcAft>
                <a:spcPts val="600"/>
              </a:spcAft>
              <a:buNone/>
            </a:pPr>
            <a:r>
              <a:rPr lang="zh-CN" altLang="en-US" sz="2000" dirty="0" smtClean="0">
                <a:latin typeface="+mn-ea"/>
              </a:rPr>
              <a:t>具体</a:t>
            </a:r>
            <a:r>
              <a:rPr lang="zh-CN" altLang="en-US" sz="2000" dirty="0">
                <a:latin typeface="+mn-ea"/>
              </a:rPr>
              <a:t>参照：</a:t>
            </a:r>
            <a:r>
              <a:rPr lang="en-US" altLang="zh-CN" sz="2000" dirty="0" smtClean="0">
                <a:latin typeface="+mn-ea"/>
              </a:rPr>
              <a:t>2017</a:t>
            </a:r>
            <a:r>
              <a:rPr lang="zh-CN" altLang="en-US" sz="2000" dirty="0" smtClean="0">
                <a:latin typeface="+mn-ea"/>
              </a:rPr>
              <a:t>年</a:t>
            </a:r>
            <a:r>
              <a:rPr lang="en-US" altLang="zh-CN" sz="2000" dirty="0" smtClean="0">
                <a:latin typeface="+mn-ea"/>
              </a:rPr>
              <a:t>9</a:t>
            </a:r>
            <a:r>
              <a:rPr lang="zh-CN" altLang="en-US" sz="2000" dirty="0" smtClean="0">
                <a:latin typeface="+mn-ea"/>
              </a:rPr>
              <a:t>月</a:t>
            </a:r>
            <a:r>
              <a:rPr lang="en-US" altLang="zh-CN" sz="2000" dirty="0" smtClean="0">
                <a:latin typeface="+mn-ea"/>
              </a:rPr>
              <a:t>18</a:t>
            </a:r>
            <a:r>
              <a:rPr lang="zh-CN" altLang="en-US" sz="2000" dirty="0" smtClean="0">
                <a:latin typeface="+mn-ea"/>
              </a:rPr>
              <a:t>日</a:t>
            </a:r>
            <a:r>
              <a:rPr lang="zh-CN" altLang="en-US" sz="2000" dirty="0">
                <a:latin typeface="+mn-ea"/>
              </a:rPr>
              <a:t>设备处发布</a:t>
            </a:r>
            <a:r>
              <a:rPr lang="zh-CN" altLang="en-US" sz="2000" dirty="0" smtClean="0">
                <a:latin typeface="+mn-ea"/>
              </a:rPr>
              <a:t>的</a:t>
            </a:r>
            <a:r>
              <a:rPr lang="en-US" altLang="zh-CN" sz="2000" dirty="0" smtClean="0">
                <a:latin typeface="+mn-ea"/>
              </a:rPr>
              <a:t>《</a:t>
            </a:r>
            <a:r>
              <a:rPr lang="zh-CN" altLang="en-US" sz="2000" dirty="0" smtClean="0"/>
              <a:t>华中</a:t>
            </a:r>
            <a:r>
              <a:rPr lang="zh-CN" altLang="en-US" sz="2000" dirty="0"/>
              <a:t>科技大学麻醉、精神类药品、医疗用毒性药品 申购</a:t>
            </a:r>
            <a:r>
              <a:rPr lang="zh-CN" altLang="en-US" sz="2000" dirty="0" smtClean="0"/>
              <a:t>流程</a:t>
            </a:r>
            <a:r>
              <a:rPr lang="en-US" altLang="zh-CN" sz="2000" dirty="0" smtClean="0"/>
              <a:t>》</a:t>
            </a:r>
            <a:r>
              <a:rPr lang="en-US" altLang="zh-CN" sz="2000" dirty="0" smtClean="0">
                <a:latin typeface="+mn-ea"/>
                <a:hlinkClick r:id="rId3"/>
              </a:rPr>
              <a:t>http</a:t>
            </a:r>
            <a:r>
              <a:rPr lang="en-US" altLang="zh-CN" sz="2000" dirty="0">
                <a:latin typeface="+mn-ea"/>
                <a:hlinkClick r:id="rId3"/>
              </a:rPr>
              <a:t>://</a:t>
            </a:r>
            <a:r>
              <a:rPr lang="en-US" altLang="zh-CN" sz="2000" dirty="0" smtClean="0">
                <a:latin typeface="+mn-ea"/>
                <a:hlinkClick r:id="rId3"/>
              </a:rPr>
              <a:t>leao.hust.edu.cn/info/1011/2299.htm</a:t>
            </a:r>
            <a:endParaRPr lang="en-US" altLang="zh-CN" sz="2000" dirty="0" smtClean="0">
              <a:latin typeface="+mn-ea"/>
            </a:endParaRPr>
          </a:p>
          <a:p>
            <a:pPr marL="0" indent="0">
              <a:spcBef>
                <a:spcPts val="600"/>
              </a:spcBef>
              <a:spcAft>
                <a:spcPts val="600"/>
              </a:spcAft>
              <a:buNone/>
            </a:pPr>
            <a:endParaRPr lang="zh-CN" altLang="en-US" sz="2000" dirty="0">
              <a:latin typeface="+mn-ea"/>
            </a:endParaRPr>
          </a:p>
          <a:p>
            <a:pPr marL="0" indent="0">
              <a:spcBef>
                <a:spcPts val="600"/>
              </a:spcBef>
              <a:spcAft>
                <a:spcPts val="600"/>
              </a:spcAft>
              <a:buNone/>
            </a:pPr>
            <a:endParaRPr lang="zh-CN" altLang="zh-CN" sz="2400" dirty="0" smtClean="0">
              <a:latin typeface="+mn-ea"/>
            </a:endParaRPr>
          </a:p>
          <a:p>
            <a:pPr marL="0" indent="0">
              <a:spcBef>
                <a:spcPts val="600"/>
              </a:spcBef>
              <a:spcAft>
                <a:spcPts val="600"/>
              </a:spcAft>
              <a:buNone/>
            </a:pPr>
            <a:r>
              <a:rPr lang="en-US" altLang="zh-CN" sz="2800" dirty="0" smtClean="0"/>
              <a:t>      </a:t>
            </a:r>
          </a:p>
          <a:p>
            <a:pPr marL="0" indent="0">
              <a:buNone/>
            </a:pPr>
            <a:r>
              <a:rPr lang="zh-CN" altLang="en-US" sz="2800" b="1" dirty="0" smtClean="0"/>
              <a:t>      </a:t>
            </a:r>
            <a:endParaRPr lang="zh-CN" altLang="en-US" sz="2800" dirty="0"/>
          </a:p>
        </p:txBody>
      </p:sp>
    </p:spTree>
    <p:extLst>
      <p:ext uri="{BB962C8B-B14F-4D97-AF65-F5344CB8AC3E}">
        <p14:creationId xmlns:p14="http://schemas.microsoft.com/office/powerpoint/2010/main" val="131461839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Administrator\AppData\Roaming\Tencent\Users\23685039\QQ\WinTemp\RichOle\WSK2R$M)XZ%J@F(5IKPQAF7.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3608" y="260647"/>
            <a:ext cx="6192688" cy="65973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41790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p:cNvSpPr>
            <a:spLocks noGrp="1"/>
          </p:cNvSpPr>
          <p:nvPr>
            <p:ph type="title"/>
          </p:nvPr>
        </p:nvSpPr>
        <p:spPr>
          <a:xfrm>
            <a:off x="467544" y="260648"/>
            <a:ext cx="8229600" cy="778098"/>
          </a:xfrm>
        </p:spPr>
        <p:txBody>
          <a:bodyPr>
            <a:normAutofit/>
          </a:bodyPr>
          <a:lstStyle/>
          <a:p>
            <a:r>
              <a:rPr lang="zh-CN" altLang="en-US" sz="4000" b="1" dirty="0" smtClean="0">
                <a:solidFill>
                  <a:schemeClr val="tx2"/>
                </a:solidFill>
                <a:latin typeface="+mn-ea"/>
                <a:ea typeface="+mn-ea"/>
              </a:rPr>
              <a:t>（一）申    购</a:t>
            </a:r>
            <a:endParaRPr lang="zh-CN" altLang="en-US" sz="4000" b="1" dirty="0">
              <a:solidFill>
                <a:schemeClr val="tx2"/>
              </a:solidFill>
              <a:latin typeface="+mn-ea"/>
              <a:ea typeface="+mn-ea"/>
            </a:endParaRPr>
          </a:p>
        </p:txBody>
      </p:sp>
      <p:sp>
        <p:nvSpPr>
          <p:cNvPr id="6" name="内容占位符 5"/>
          <p:cNvSpPr>
            <a:spLocks noGrp="1"/>
          </p:cNvSpPr>
          <p:nvPr>
            <p:ph sz="half" idx="1"/>
          </p:nvPr>
        </p:nvSpPr>
        <p:spPr>
          <a:xfrm>
            <a:off x="611560" y="908720"/>
            <a:ext cx="8136904" cy="5400600"/>
          </a:xfrm>
        </p:spPr>
        <p:txBody>
          <a:bodyPr>
            <a:noAutofit/>
          </a:bodyPr>
          <a:lstStyle/>
          <a:p>
            <a:pPr marL="0" indent="0">
              <a:buNone/>
            </a:pPr>
            <a:r>
              <a:rPr lang="en-US" altLang="zh-CN" sz="3200" b="1" dirty="0"/>
              <a:t>3</a:t>
            </a:r>
            <a:r>
              <a:rPr lang="zh-CN" altLang="en-US" sz="3200" b="1" dirty="0" smtClean="0"/>
              <a:t>、易制爆化学品申购流程</a:t>
            </a:r>
            <a:endParaRPr lang="en-US" altLang="zh-CN" sz="3200" b="1" dirty="0" smtClean="0"/>
          </a:p>
          <a:p>
            <a:pPr marL="0" indent="0">
              <a:spcBef>
                <a:spcPts val="0"/>
              </a:spcBef>
              <a:buNone/>
            </a:pPr>
            <a:r>
              <a:rPr lang="en-US" altLang="zh-CN" sz="2200" dirty="0" smtClean="0">
                <a:latin typeface="+mn-ea"/>
              </a:rPr>
              <a:t>1</a:t>
            </a:r>
            <a:r>
              <a:rPr lang="zh-CN" altLang="en-US" sz="2200" dirty="0" smtClean="0">
                <a:latin typeface="+mn-ea"/>
              </a:rPr>
              <a:t>）购买审批</a:t>
            </a:r>
            <a:endParaRPr lang="zh-CN" altLang="en-US" sz="2200" dirty="0">
              <a:latin typeface="+mn-ea"/>
            </a:endParaRPr>
          </a:p>
          <a:p>
            <a:pPr marL="0" indent="0">
              <a:spcBef>
                <a:spcPts val="0"/>
              </a:spcBef>
              <a:buNone/>
            </a:pPr>
            <a:r>
              <a:rPr lang="zh-CN" altLang="en-US" sz="2200" dirty="0">
                <a:latin typeface="+mn-ea"/>
              </a:rPr>
              <a:t>购买易制爆化学品前，申购实验室须填写</a:t>
            </a:r>
            <a:r>
              <a:rPr lang="en-US" altLang="zh-CN" sz="2200" dirty="0">
                <a:latin typeface="+mn-ea"/>
              </a:rPr>
              <a:t>《</a:t>
            </a:r>
            <a:r>
              <a:rPr lang="zh-CN" altLang="en-US" sz="2200" dirty="0">
                <a:solidFill>
                  <a:srgbClr val="FF0000"/>
                </a:solidFill>
                <a:latin typeface="+mn-ea"/>
              </a:rPr>
              <a:t>华中科技大学管制类危险化学品购买申请表</a:t>
            </a:r>
            <a:r>
              <a:rPr lang="en-US" altLang="zh-CN" sz="2200" dirty="0" smtClean="0">
                <a:solidFill>
                  <a:srgbClr val="FF0000"/>
                </a:solidFill>
                <a:latin typeface="+mn-ea"/>
              </a:rPr>
              <a:t>》</a:t>
            </a:r>
            <a:r>
              <a:rPr lang="zh-CN" altLang="en-US" sz="2200" dirty="0" smtClean="0">
                <a:solidFill>
                  <a:srgbClr val="FF0000"/>
                </a:solidFill>
                <a:latin typeface="+mn-ea"/>
              </a:rPr>
              <a:t>和</a:t>
            </a:r>
            <a:r>
              <a:rPr lang="en-US" altLang="zh-CN" sz="2200" dirty="0">
                <a:solidFill>
                  <a:srgbClr val="FF0000"/>
                </a:solidFill>
                <a:latin typeface="+mn-ea"/>
              </a:rPr>
              <a:t>《</a:t>
            </a:r>
            <a:r>
              <a:rPr lang="zh-CN" altLang="en-US" sz="2200" dirty="0">
                <a:solidFill>
                  <a:srgbClr val="FF0000"/>
                </a:solidFill>
                <a:latin typeface="+mn-ea"/>
              </a:rPr>
              <a:t>华中科技大学易制爆化学品合法用途说明</a:t>
            </a:r>
            <a:r>
              <a:rPr lang="en-US" altLang="zh-CN" sz="2200" dirty="0" smtClean="0">
                <a:solidFill>
                  <a:srgbClr val="FF0000"/>
                </a:solidFill>
                <a:latin typeface="+mn-ea"/>
              </a:rPr>
              <a:t>》</a:t>
            </a:r>
            <a:r>
              <a:rPr lang="zh-CN" altLang="en-US" sz="2200" dirty="0" smtClean="0">
                <a:solidFill>
                  <a:srgbClr val="FF0000"/>
                </a:solidFill>
                <a:latin typeface="+mn-ea"/>
              </a:rPr>
              <a:t>、</a:t>
            </a:r>
            <a:r>
              <a:rPr lang="zh-CN" altLang="en-US" sz="2200" dirty="0">
                <a:solidFill>
                  <a:srgbClr val="FF0000"/>
                </a:solidFill>
                <a:latin typeface="+mn-ea"/>
              </a:rPr>
              <a:t>销售合同、销售公司资质复印件和申购人身份证复印件</a:t>
            </a:r>
            <a:r>
              <a:rPr lang="zh-CN" altLang="en-US" sz="2200" dirty="0">
                <a:latin typeface="+mn-ea"/>
              </a:rPr>
              <a:t>经所在院系和实设处审核、审批同意后方可购买</a:t>
            </a:r>
            <a:r>
              <a:rPr lang="zh-CN" altLang="en-US" sz="2200" dirty="0" smtClean="0">
                <a:latin typeface="+mn-ea"/>
              </a:rPr>
              <a:t>。</a:t>
            </a:r>
            <a:endParaRPr lang="zh-CN" altLang="en-US" sz="2200" dirty="0">
              <a:latin typeface="+mn-ea"/>
            </a:endParaRPr>
          </a:p>
          <a:p>
            <a:pPr marL="0" indent="0">
              <a:spcBef>
                <a:spcPts val="0"/>
              </a:spcBef>
              <a:buNone/>
            </a:pPr>
            <a:r>
              <a:rPr lang="zh-CN" altLang="en-US" sz="2200" dirty="0">
                <a:latin typeface="+mn-ea"/>
              </a:rPr>
              <a:t>凡未经所在院系和实设处审核、审批同意私自购买的，一经发现将交公安部门按相关法律法规严肃处理</a:t>
            </a:r>
            <a:r>
              <a:rPr lang="zh-CN" altLang="en-US" sz="2200" dirty="0" smtClean="0">
                <a:latin typeface="+mn-ea"/>
              </a:rPr>
              <a:t>。</a:t>
            </a:r>
            <a:endParaRPr lang="zh-CN" altLang="en-US" sz="2200" dirty="0">
              <a:latin typeface="+mn-ea"/>
            </a:endParaRPr>
          </a:p>
          <a:p>
            <a:pPr marL="0" indent="0">
              <a:spcBef>
                <a:spcPts val="0"/>
              </a:spcBef>
              <a:buNone/>
            </a:pPr>
            <a:r>
              <a:rPr lang="en-US" altLang="zh-CN" sz="2200" dirty="0" smtClean="0">
                <a:latin typeface="+mn-ea"/>
              </a:rPr>
              <a:t>2</a:t>
            </a:r>
            <a:r>
              <a:rPr lang="zh-CN" altLang="en-US" sz="2200" dirty="0" smtClean="0">
                <a:latin typeface="+mn-ea"/>
              </a:rPr>
              <a:t>）备案登记</a:t>
            </a:r>
            <a:endParaRPr lang="zh-CN" altLang="en-US" sz="2200" dirty="0">
              <a:latin typeface="+mn-ea"/>
            </a:endParaRPr>
          </a:p>
          <a:p>
            <a:pPr marL="0" indent="0">
              <a:spcBef>
                <a:spcPts val="0"/>
              </a:spcBef>
              <a:buNone/>
            </a:pPr>
            <a:r>
              <a:rPr lang="zh-CN" altLang="en-US" sz="2200" dirty="0">
                <a:latin typeface="+mn-ea"/>
              </a:rPr>
              <a:t>购买的易制爆化学品到货后</a:t>
            </a:r>
            <a:r>
              <a:rPr lang="en-US" altLang="zh-CN" sz="2200" dirty="0">
                <a:latin typeface="+mn-ea"/>
              </a:rPr>
              <a:t>3</a:t>
            </a:r>
            <a:r>
              <a:rPr lang="zh-CN" altLang="en-US" sz="2200" dirty="0">
                <a:latin typeface="+mn-ea"/>
              </a:rPr>
              <a:t>日内，申购实验室应填报</a:t>
            </a:r>
            <a:r>
              <a:rPr lang="en-US" altLang="zh-CN" sz="2200" dirty="0">
                <a:solidFill>
                  <a:srgbClr val="FF0000"/>
                </a:solidFill>
                <a:latin typeface="+mn-ea"/>
              </a:rPr>
              <a:t>《</a:t>
            </a:r>
            <a:r>
              <a:rPr lang="zh-CN" altLang="en-US" sz="2200" dirty="0">
                <a:solidFill>
                  <a:srgbClr val="FF0000"/>
                </a:solidFill>
                <a:latin typeface="+mn-ea"/>
              </a:rPr>
              <a:t>华中科技大学易制爆化学品流向信息记录（备案）表</a:t>
            </a:r>
            <a:r>
              <a:rPr lang="en-US" altLang="zh-CN" sz="2200" dirty="0" smtClean="0">
                <a:solidFill>
                  <a:srgbClr val="FF0000"/>
                </a:solidFill>
                <a:latin typeface="+mn-ea"/>
              </a:rPr>
              <a:t>》</a:t>
            </a:r>
            <a:r>
              <a:rPr lang="zh-CN" altLang="en-US" sz="2200" dirty="0" smtClean="0">
                <a:latin typeface="+mn-ea"/>
              </a:rPr>
              <a:t>，</a:t>
            </a:r>
            <a:r>
              <a:rPr lang="zh-CN" altLang="en-US" sz="2200" dirty="0">
                <a:latin typeface="+mn-ea"/>
              </a:rPr>
              <a:t>并将备案表、易制爆化学品供货清单和发票复印件交实设处备案。</a:t>
            </a:r>
          </a:p>
          <a:p>
            <a:pPr marL="0" indent="0">
              <a:spcBef>
                <a:spcPts val="1200"/>
              </a:spcBef>
              <a:buNone/>
            </a:pPr>
            <a:r>
              <a:rPr lang="zh-CN" altLang="en-US" sz="2000" dirty="0" smtClean="0">
                <a:latin typeface="+mn-ea"/>
              </a:rPr>
              <a:t>具体</a:t>
            </a:r>
            <a:r>
              <a:rPr lang="zh-CN" altLang="en-US" sz="2000" dirty="0">
                <a:latin typeface="+mn-ea"/>
              </a:rPr>
              <a:t>参照：</a:t>
            </a:r>
            <a:r>
              <a:rPr lang="en-US" altLang="zh-CN" sz="2000" dirty="0">
                <a:latin typeface="+mn-ea"/>
              </a:rPr>
              <a:t>2017</a:t>
            </a:r>
            <a:r>
              <a:rPr lang="zh-CN" altLang="en-US" sz="2000" dirty="0" smtClean="0">
                <a:latin typeface="+mn-ea"/>
              </a:rPr>
              <a:t>年</a:t>
            </a:r>
            <a:r>
              <a:rPr lang="en-US" altLang="zh-CN" sz="2000" dirty="0" smtClean="0">
                <a:latin typeface="+mn-ea"/>
              </a:rPr>
              <a:t>10</a:t>
            </a:r>
            <a:r>
              <a:rPr lang="zh-CN" altLang="en-US" sz="2000" dirty="0" smtClean="0">
                <a:latin typeface="+mn-ea"/>
              </a:rPr>
              <a:t>月</a:t>
            </a:r>
            <a:r>
              <a:rPr lang="en-US" altLang="zh-CN" sz="2000" dirty="0" smtClean="0">
                <a:latin typeface="+mn-ea"/>
              </a:rPr>
              <a:t>11</a:t>
            </a:r>
            <a:r>
              <a:rPr lang="zh-CN" altLang="en-US" sz="2000" dirty="0" smtClean="0">
                <a:latin typeface="+mn-ea"/>
              </a:rPr>
              <a:t>日</a:t>
            </a:r>
            <a:r>
              <a:rPr lang="zh-CN" altLang="en-US" sz="2000" dirty="0">
                <a:latin typeface="+mn-ea"/>
              </a:rPr>
              <a:t>设备处发布的</a:t>
            </a:r>
            <a:r>
              <a:rPr lang="en-US" altLang="zh-CN" sz="2000" dirty="0" smtClean="0">
                <a:latin typeface="+mn-ea"/>
              </a:rPr>
              <a:t>《</a:t>
            </a:r>
            <a:r>
              <a:rPr lang="zh-CN" altLang="en-US" sz="2000" dirty="0"/>
              <a:t>关于规范和加强易制爆化学品安全管理的通知  </a:t>
            </a:r>
            <a:r>
              <a:rPr lang="en-US" altLang="zh-CN" sz="2000" dirty="0" smtClean="0"/>
              <a:t>》</a:t>
            </a:r>
            <a:r>
              <a:rPr lang="zh-CN" altLang="en-US" sz="2000" dirty="0"/>
              <a:t>实设字（</a:t>
            </a:r>
            <a:r>
              <a:rPr lang="en-US" altLang="zh-CN" sz="2000" dirty="0"/>
              <a:t>2017</a:t>
            </a:r>
            <a:r>
              <a:rPr lang="zh-CN" altLang="en-US" sz="2000" dirty="0"/>
              <a:t>）</a:t>
            </a:r>
            <a:r>
              <a:rPr lang="en-US" altLang="zh-CN" sz="2000" dirty="0"/>
              <a:t>76</a:t>
            </a:r>
            <a:r>
              <a:rPr lang="zh-CN" altLang="en-US" sz="2000" dirty="0"/>
              <a:t>号</a:t>
            </a:r>
            <a:r>
              <a:rPr lang="en-US" altLang="zh-CN" sz="2000" dirty="0" smtClean="0">
                <a:solidFill>
                  <a:srgbClr val="FF0000"/>
                </a:solidFill>
                <a:latin typeface="+mn-ea"/>
              </a:rPr>
              <a:t>http</a:t>
            </a:r>
            <a:r>
              <a:rPr lang="en-US" altLang="zh-CN" sz="2000" dirty="0">
                <a:solidFill>
                  <a:srgbClr val="FF0000"/>
                </a:solidFill>
                <a:latin typeface="+mn-ea"/>
              </a:rPr>
              <a:t>://leao.hust.edu.cn/info/1024/2349.htm</a:t>
            </a:r>
            <a:endParaRPr lang="zh-CN" altLang="zh-CN" sz="2400" dirty="0" smtClean="0">
              <a:solidFill>
                <a:srgbClr val="FF0000"/>
              </a:solidFill>
              <a:latin typeface="+mn-ea"/>
            </a:endParaRPr>
          </a:p>
          <a:p>
            <a:pPr marL="0" indent="0">
              <a:spcBef>
                <a:spcPts val="600"/>
              </a:spcBef>
              <a:spcAft>
                <a:spcPts val="600"/>
              </a:spcAft>
              <a:buNone/>
            </a:pPr>
            <a:r>
              <a:rPr lang="en-US" altLang="zh-CN" sz="2800" dirty="0" smtClean="0"/>
              <a:t>      </a:t>
            </a:r>
          </a:p>
          <a:p>
            <a:pPr marL="0" indent="0">
              <a:buNone/>
            </a:pPr>
            <a:r>
              <a:rPr lang="zh-CN" altLang="en-US" sz="2800" b="1" dirty="0" smtClean="0"/>
              <a:t>      </a:t>
            </a:r>
            <a:endParaRPr lang="zh-CN" altLang="en-US" sz="2800" dirty="0"/>
          </a:p>
        </p:txBody>
      </p:sp>
    </p:spTree>
    <p:extLst>
      <p:ext uri="{BB962C8B-B14F-4D97-AF65-F5344CB8AC3E}">
        <p14:creationId xmlns:p14="http://schemas.microsoft.com/office/powerpoint/2010/main" val="90645553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67544" y="620688"/>
            <a:ext cx="8229600" cy="1252728"/>
          </a:xfrm>
        </p:spPr>
        <p:txBody>
          <a:bodyPr/>
          <a:lstStyle/>
          <a:p>
            <a:pPr marL="0" indent="0"/>
            <a:r>
              <a:rPr lang="zh-CN" altLang="en-US" b="1" dirty="0" smtClean="0">
                <a:solidFill>
                  <a:srgbClr val="FF0000"/>
                </a:solidFill>
              </a:rPr>
              <a:t>安全事故</a:t>
            </a:r>
            <a:r>
              <a:rPr lang="zh-CN" altLang="en-US" b="1" dirty="0">
                <a:solidFill>
                  <a:srgbClr val="FF0000"/>
                </a:solidFill>
              </a:rPr>
              <a:t>频</a:t>
            </a:r>
            <a:r>
              <a:rPr lang="zh-CN" altLang="en-US" b="1" dirty="0" smtClean="0">
                <a:solidFill>
                  <a:srgbClr val="FF0000"/>
                </a:solidFill>
              </a:rPr>
              <a:t>发的原因</a:t>
            </a:r>
            <a:endParaRPr lang="en-US" altLang="zh-CN" b="1" dirty="0">
              <a:solidFill>
                <a:srgbClr val="FF0000"/>
              </a:solidFill>
            </a:endParaRPr>
          </a:p>
        </p:txBody>
      </p:sp>
      <p:sp>
        <p:nvSpPr>
          <p:cNvPr id="3" name="内容占位符 2"/>
          <p:cNvSpPr>
            <a:spLocks noGrp="1"/>
          </p:cNvSpPr>
          <p:nvPr>
            <p:ph idx="1"/>
          </p:nvPr>
        </p:nvSpPr>
        <p:spPr>
          <a:xfrm>
            <a:off x="971600" y="1916832"/>
            <a:ext cx="7499176" cy="3672408"/>
          </a:xfrm>
        </p:spPr>
        <p:txBody>
          <a:bodyPr>
            <a:normAutofit/>
          </a:bodyPr>
          <a:lstStyle/>
          <a:p>
            <a:r>
              <a:rPr lang="zh-CN" altLang="en-US" b="1" dirty="0" smtClean="0">
                <a:solidFill>
                  <a:srgbClr val="FF0000"/>
                </a:solidFill>
                <a:latin typeface="黑体" pitchFamily="49" charset="-122"/>
                <a:ea typeface="黑体" pitchFamily="49" charset="-122"/>
              </a:rPr>
              <a:t>重视不够、缺乏安全环保意识</a:t>
            </a:r>
            <a:endParaRPr lang="en-US" altLang="zh-CN" b="1" dirty="0" smtClean="0">
              <a:solidFill>
                <a:srgbClr val="FF0000"/>
              </a:solidFill>
              <a:latin typeface="黑体" pitchFamily="49" charset="-122"/>
              <a:ea typeface="黑体" pitchFamily="49" charset="-122"/>
            </a:endParaRPr>
          </a:p>
          <a:p>
            <a:r>
              <a:rPr lang="zh-CN" altLang="en-US" b="1" dirty="0">
                <a:solidFill>
                  <a:srgbClr val="FF0000"/>
                </a:solidFill>
                <a:latin typeface="黑体" pitchFamily="49" charset="-122"/>
                <a:ea typeface="黑体" pitchFamily="49" charset="-122"/>
              </a:rPr>
              <a:t>事故、损伤未伤及自己，普遍容易</a:t>
            </a:r>
            <a:r>
              <a:rPr lang="zh-CN" altLang="en-US" b="1" dirty="0" smtClean="0">
                <a:solidFill>
                  <a:srgbClr val="FF0000"/>
                </a:solidFill>
                <a:latin typeface="黑体" pitchFamily="49" charset="-122"/>
                <a:ea typeface="黑体" pitchFamily="49" charset="-122"/>
              </a:rPr>
              <a:t>忽视</a:t>
            </a:r>
            <a:endParaRPr lang="en-US" altLang="zh-CN" b="1" dirty="0" smtClean="0">
              <a:solidFill>
                <a:srgbClr val="FF0000"/>
              </a:solidFill>
              <a:latin typeface="黑体" pitchFamily="49" charset="-122"/>
              <a:ea typeface="黑体" pitchFamily="49" charset="-122"/>
            </a:endParaRPr>
          </a:p>
          <a:p>
            <a:r>
              <a:rPr lang="zh-CN" altLang="en-US" b="1" dirty="0">
                <a:solidFill>
                  <a:srgbClr val="FF0000"/>
                </a:solidFill>
                <a:latin typeface="黑体" pitchFamily="49" charset="-122"/>
                <a:ea typeface="黑体" pitchFamily="49" charset="-122"/>
              </a:rPr>
              <a:t>安全知识不够，且缺乏自主学习的</a:t>
            </a:r>
            <a:r>
              <a:rPr lang="zh-CN" altLang="en-US" b="1" dirty="0" smtClean="0">
                <a:solidFill>
                  <a:srgbClr val="FF0000"/>
                </a:solidFill>
                <a:latin typeface="黑体" pitchFamily="49" charset="-122"/>
                <a:ea typeface="黑体" pitchFamily="49" charset="-122"/>
              </a:rPr>
              <a:t>精神</a:t>
            </a:r>
            <a:endParaRPr lang="en-US" altLang="zh-CN" b="1" dirty="0" smtClean="0">
              <a:solidFill>
                <a:srgbClr val="FF0000"/>
              </a:solidFill>
              <a:latin typeface="黑体" pitchFamily="49" charset="-122"/>
              <a:ea typeface="黑体" pitchFamily="49" charset="-122"/>
            </a:endParaRPr>
          </a:p>
          <a:p>
            <a:r>
              <a:rPr lang="zh-CN" altLang="en-US" b="1" dirty="0">
                <a:solidFill>
                  <a:srgbClr val="FF0000"/>
                </a:solidFill>
                <a:latin typeface="黑体" pitchFamily="49" charset="-122"/>
                <a:ea typeface="黑体" pitchFamily="49" charset="-122"/>
              </a:rPr>
              <a:t>不良习惯（违规、图方便、疲劳疏忽</a:t>
            </a:r>
            <a:r>
              <a:rPr lang="zh-CN" altLang="en-US" b="1" dirty="0" smtClean="0">
                <a:solidFill>
                  <a:srgbClr val="FF0000"/>
                </a:solidFill>
                <a:latin typeface="黑体" pitchFamily="49" charset="-122"/>
                <a:ea typeface="黑体" pitchFamily="49" charset="-122"/>
              </a:rPr>
              <a:t>）</a:t>
            </a:r>
            <a:endParaRPr lang="en-US" altLang="zh-CN" b="1" dirty="0" smtClean="0">
              <a:solidFill>
                <a:srgbClr val="FF0000"/>
              </a:solidFill>
              <a:latin typeface="黑体" pitchFamily="49" charset="-122"/>
              <a:ea typeface="黑体" pitchFamily="49" charset="-122"/>
            </a:endParaRPr>
          </a:p>
          <a:p>
            <a:r>
              <a:rPr lang="zh-CN" altLang="en-US" b="1" dirty="0">
                <a:solidFill>
                  <a:srgbClr val="FF0000"/>
                </a:solidFill>
                <a:latin typeface="黑体" pitchFamily="49" charset="-122"/>
                <a:ea typeface="黑体" pitchFamily="49" charset="-122"/>
              </a:rPr>
              <a:t>基础设施条件</a:t>
            </a:r>
            <a:r>
              <a:rPr lang="zh-CN" altLang="en-US" b="1" dirty="0" smtClean="0">
                <a:solidFill>
                  <a:srgbClr val="FF0000"/>
                </a:solidFill>
                <a:latin typeface="黑体" pitchFamily="49" charset="-122"/>
                <a:ea typeface="黑体" pitchFamily="49" charset="-122"/>
              </a:rPr>
              <a:t>差</a:t>
            </a:r>
            <a:endParaRPr lang="en-US" altLang="zh-CN" b="1" dirty="0" smtClean="0">
              <a:solidFill>
                <a:srgbClr val="FF0000"/>
              </a:solidFill>
              <a:latin typeface="黑体" pitchFamily="49" charset="-122"/>
              <a:ea typeface="黑体" pitchFamily="49" charset="-122"/>
            </a:endParaRPr>
          </a:p>
          <a:p>
            <a:r>
              <a:rPr lang="zh-CN" altLang="en-US" b="1" dirty="0">
                <a:solidFill>
                  <a:srgbClr val="FF0000"/>
                </a:solidFill>
                <a:latin typeface="黑体" pitchFamily="49" charset="-122"/>
                <a:ea typeface="黑体" pitchFamily="49" charset="-122"/>
              </a:rPr>
              <a:t>紧急事件处理能力不足</a:t>
            </a:r>
            <a:endParaRPr lang="en-US" altLang="zh-CN" b="1" dirty="0">
              <a:solidFill>
                <a:srgbClr val="FF0000"/>
              </a:solidFill>
              <a:latin typeface="黑体" pitchFamily="49" charset="-122"/>
              <a:ea typeface="黑体" pitchFamily="49" charset="-122"/>
            </a:endParaRPr>
          </a:p>
          <a:p>
            <a:endParaRPr lang="en-US" altLang="zh-CN" dirty="0"/>
          </a:p>
          <a:p>
            <a:endParaRPr lang="en-US" altLang="zh-CN" dirty="0" smtClean="0"/>
          </a:p>
          <a:p>
            <a:endParaRPr lang="zh-CN" altLang="en-US" dirty="0"/>
          </a:p>
        </p:txBody>
      </p:sp>
    </p:spTree>
    <p:extLst>
      <p:ext uri="{BB962C8B-B14F-4D97-AF65-F5344CB8AC3E}">
        <p14:creationId xmlns:p14="http://schemas.microsoft.com/office/powerpoint/2010/main" val="318439736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descr="C:\Users\Administrator\AppData\Roaming\Tencent\Users\23685039\QQ\WinTemp\RichOle\56MH7UYX58OZXZ8O_]CJ[O8.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7744" y="188640"/>
            <a:ext cx="4872106" cy="66693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895105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p:cNvSpPr>
            <a:spLocks noGrp="1"/>
          </p:cNvSpPr>
          <p:nvPr>
            <p:ph type="title"/>
          </p:nvPr>
        </p:nvSpPr>
        <p:spPr>
          <a:xfrm>
            <a:off x="467544" y="404664"/>
            <a:ext cx="8229600" cy="778098"/>
          </a:xfrm>
        </p:spPr>
        <p:txBody>
          <a:bodyPr>
            <a:normAutofit/>
          </a:bodyPr>
          <a:lstStyle/>
          <a:p>
            <a:r>
              <a:rPr lang="zh-CN" altLang="en-US" sz="4000" b="1" dirty="0" smtClean="0">
                <a:solidFill>
                  <a:schemeClr val="tx2"/>
                </a:solidFill>
                <a:latin typeface="+mn-ea"/>
                <a:ea typeface="+mn-ea"/>
              </a:rPr>
              <a:t>（一）申    购</a:t>
            </a:r>
            <a:endParaRPr lang="zh-CN" altLang="en-US" sz="4000" b="1" dirty="0">
              <a:solidFill>
                <a:schemeClr val="tx2"/>
              </a:solidFill>
              <a:latin typeface="+mn-ea"/>
              <a:ea typeface="+mn-ea"/>
            </a:endParaRPr>
          </a:p>
        </p:txBody>
      </p:sp>
      <p:sp>
        <p:nvSpPr>
          <p:cNvPr id="6" name="内容占位符 5"/>
          <p:cNvSpPr>
            <a:spLocks noGrp="1"/>
          </p:cNvSpPr>
          <p:nvPr>
            <p:ph sz="half" idx="1"/>
          </p:nvPr>
        </p:nvSpPr>
        <p:spPr>
          <a:xfrm>
            <a:off x="611560" y="1196752"/>
            <a:ext cx="8064896" cy="4824536"/>
          </a:xfrm>
        </p:spPr>
        <p:txBody>
          <a:bodyPr>
            <a:noAutofit/>
          </a:bodyPr>
          <a:lstStyle/>
          <a:p>
            <a:pPr marL="0" indent="0">
              <a:buNone/>
            </a:pPr>
            <a:r>
              <a:rPr lang="en-US" altLang="zh-CN" sz="3200" b="1" dirty="0"/>
              <a:t>4</a:t>
            </a:r>
            <a:r>
              <a:rPr lang="zh-CN" altLang="en-US" sz="3200" b="1" dirty="0" smtClean="0"/>
              <a:t>、剧毒化学品申购流程</a:t>
            </a:r>
            <a:endParaRPr lang="en-US" altLang="zh-CN" sz="3200" b="1" dirty="0" smtClean="0"/>
          </a:p>
          <a:p>
            <a:pPr marL="0" indent="0">
              <a:buNone/>
            </a:pPr>
            <a:r>
              <a:rPr lang="en-US" altLang="zh-CN" sz="2400" dirty="0" smtClean="0">
                <a:latin typeface="+mn-ea"/>
              </a:rPr>
              <a:t>1)</a:t>
            </a:r>
            <a:r>
              <a:rPr lang="zh-CN" altLang="en-US" sz="2400" dirty="0" smtClean="0">
                <a:latin typeface="+mn-ea"/>
              </a:rPr>
              <a:t>申</a:t>
            </a:r>
            <a:r>
              <a:rPr lang="zh-CN" altLang="en-US" sz="2400" dirty="0">
                <a:latin typeface="+mn-ea"/>
              </a:rPr>
              <a:t>购人填写</a:t>
            </a:r>
            <a:r>
              <a:rPr lang="en-US" altLang="zh-CN" sz="2400" dirty="0">
                <a:solidFill>
                  <a:srgbClr val="FF0000"/>
                </a:solidFill>
                <a:latin typeface="+mn-ea"/>
              </a:rPr>
              <a:t>《</a:t>
            </a:r>
            <a:r>
              <a:rPr lang="zh-CN" altLang="en-US" sz="2400" dirty="0">
                <a:solidFill>
                  <a:srgbClr val="FF0000"/>
                </a:solidFill>
                <a:latin typeface="+mn-ea"/>
              </a:rPr>
              <a:t>华中科技大学危险化学品申购审批表</a:t>
            </a:r>
            <a:r>
              <a:rPr lang="en-US" altLang="zh-CN" sz="2400" dirty="0" smtClean="0">
                <a:solidFill>
                  <a:srgbClr val="FF0000"/>
                </a:solidFill>
                <a:latin typeface="+mn-ea"/>
              </a:rPr>
              <a:t>》</a:t>
            </a:r>
            <a:r>
              <a:rPr lang="en-US" altLang="zh-CN" sz="2400" dirty="0">
                <a:latin typeface="+mn-ea"/>
              </a:rPr>
              <a:t>,</a:t>
            </a:r>
            <a:r>
              <a:rPr lang="zh-CN" altLang="en-US" sz="2400" dirty="0" smtClean="0">
                <a:latin typeface="+mn-ea"/>
              </a:rPr>
              <a:t>所在</a:t>
            </a:r>
            <a:r>
              <a:rPr lang="zh-CN" altLang="en-US" sz="2400" dirty="0">
                <a:latin typeface="+mn-ea"/>
              </a:rPr>
              <a:t>实验室的负责人和所在院（系）的安全管理员和分管领导审核、</a:t>
            </a:r>
            <a:r>
              <a:rPr lang="zh-CN" altLang="en-US" sz="2400" dirty="0" smtClean="0">
                <a:latin typeface="+mn-ea"/>
              </a:rPr>
              <a:t>审批。</a:t>
            </a:r>
            <a:endParaRPr lang="zh-CN" altLang="en-US" sz="2400" dirty="0">
              <a:latin typeface="+mn-ea"/>
            </a:endParaRPr>
          </a:p>
          <a:p>
            <a:pPr marL="0" indent="0">
              <a:buNone/>
            </a:pPr>
            <a:r>
              <a:rPr lang="en-US" altLang="zh-CN" sz="2400" dirty="0" smtClean="0">
                <a:latin typeface="+mn-ea"/>
              </a:rPr>
              <a:t>2</a:t>
            </a:r>
            <a:r>
              <a:rPr lang="zh-CN" altLang="en-US" sz="2400" dirty="0" smtClean="0">
                <a:latin typeface="+mn-ea"/>
              </a:rPr>
              <a:t>）取得</a:t>
            </a:r>
            <a:r>
              <a:rPr lang="zh-CN" altLang="en-US" sz="2400" dirty="0">
                <a:latin typeface="+mn-ea"/>
              </a:rPr>
              <a:t>实验室和院（系）审核同意后</a:t>
            </a:r>
            <a:r>
              <a:rPr lang="zh-CN" altLang="en-US" sz="2400" dirty="0" smtClean="0">
                <a:latin typeface="+mn-ea"/>
              </a:rPr>
              <a:t>，将</a:t>
            </a:r>
            <a:r>
              <a:rPr lang="en-US" altLang="zh-CN" sz="2400" dirty="0">
                <a:solidFill>
                  <a:srgbClr val="FF0000"/>
                </a:solidFill>
                <a:latin typeface="+mn-ea"/>
              </a:rPr>
              <a:t>《</a:t>
            </a:r>
            <a:r>
              <a:rPr lang="zh-CN" altLang="en-US" sz="2400" dirty="0">
                <a:solidFill>
                  <a:srgbClr val="FF0000"/>
                </a:solidFill>
                <a:latin typeface="+mn-ea"/>
              </a:rPr>
              <a:t>华中科技大学危险化学品申购审批表</a:t>
            </a:r>
            <a:r>
              <a:rPr lang="en-US" altLang="zh-CN" sz="2400" dirty="0">
                <a:solidFill>
                  <a:srgbClr val="FF0000"/>
                </a:solidFill>
                <a:latin typeface="+mn-ea"/>
              </a:rPr>
              <a:t>》</a:t>
            </a:r>
            <a:r>
              <a:rPr lang="zh-CN" altLang="en-US" sz="2400" dirty="0">
                <a:latin typeface="+mn-ea"/>
              </a:rPr>
              <a:t>以及相关申请材料提交实验室与设备管理</a:t>
            </a:r>
            <a:r>
              <a:rPr lang="zh-CN" altLang="en-US" sz="2400" dirty="0" smtClean="0">
                <a:latin typeface="+mn-ea"/>
              </a:rPr>
              <a:t>处审核、审批同意后购买。</a:t>
            </a:r>
            <a:endParaRPr lang="zh-CN" altLang="en-US" sz="2400" dirty="0">
              <a:latin typeface="+mn-ea"/>
            </a:endParaRPr>
          </a:p>
          <a:p>
            <a:pPr marL="0" indent="0">
              <a:buNone/>
            </a:pPr>
            <a:endParaRPr lang="en-US" altLang="zh-CN" sz="2200" dirty="0" smtClean="0">
              <a:latin typeface="+mn-ea"/>
            </a:endParaRPr>
          </a:p>
          <a:p>
            <a:pPr marL="0" indent="0">
              <a:buNone/>
            </a:pPr>
            <a:endParaRPr lang="zh-CN" altLang="en-US" sz="2200" dirty="0">
              <a:latin typeface="+mn-ea"/>
            </a:endParaRPr>
          </a:p>
          <a:p>
            <a:pPr marL="0" indent="0">
              <a:spcBef>
                <a:spcPts val="600"/>
              </a:spcBef>
              <a:spcAft>
                <a:spcPts val="600"/>
              </a:spcAft>
              <a:buNone/>
            </a:pPr>
            <a:r>
              <a:rPr lang="zh-CN" altLang="en-US" sz="2000" dirty="0" smtClean="0">
                <a:latin typeface="+mn-ea"/>
              </a:rPr>
              <a:t>具体</a:t>
            </a:r>
            <a:r>
              <a:rPr lang="zh-CN" altLang="en-US" sz="2000" dirty="0">
                <a:latin typeface="+mn-ea"/>
              </a:rPr>
              <a:t>参照：</a:t>
            </a:r>
            <a:r>
              <a:rPr lang="en-US" altLang="zh-CN" sz="2000" dirty="0" smtClean="0">
                <a:latin typeface="+mn-ea"/>
              </a:rPr>
              <a:t>2016</a:t>
            </a:r>
            <a:r>
              <a:rPr lang="zh-CN" altLang="en-US" sz="2000" dirty="0" smtClean="0">
                <a:latin typeface="+mn-ea"/>
              </a:rPr>
              <a:t>年</a:t>
            </a:r>
            <a:r>
              <a:rPr lang="en-US" altLang="zh-CN" sz="2000" dirty="0" smtClean="0">
                <a:latin typeface="+mn-ea"/>
              </a:rPr>
              <a:t>5</a:t>
            </a:r>
            <a:r>
              <a:rPr lang="zh-CN" altLang="en-US" sz="2000" dirty="0" smtClean="0">
                <a:latin typeface="+mn-ea"/>
              </a:rPr>
              <a:t>月</a:t>
            </a:r>
            <a:r>
              <a:rPr lang="en-US" altLang="zh-CN" sz="2000" dirty="0" smtClean="0">
                <a:latin typeface="+mn-ea"/>
              </a:rPr>
              <a:t>24</a:t>
            </a:r>
            <a:r>
              <a:rPr lang="zh-CN" altLang="en-US" sz="2000" dirty="0" smtClean="0">
                <a:latin typeface="+mn-ea"/>
              </a:rPr>
              <a:t>日</a:t>
            </a:r>
            <a:r>
              <a:rPr lang="zh-CN" altLang="en-US" sz="2000" dirty="0">
                <a:latin typeface="+mn-ea"/>
              </a:rPr>
              <a:t>设备处发布的</a:t>
            </a:r>
            <a:r>
              <a:rPr lang="en-US" altLang="zh-CN" sz="2000" dirty="0" smtClean="0">
                <a:latin typeface="+mn-ea"/>
              </a:rPr>
              <a:t>《</a:t>
            </a:r>
            <a:r>
              <a:rPr lang="zh-CN" altLang="en-US" sz="2000" dirty="0"/>
              <a:t>关于加强剧毒化学品、易制爆化学品管理的通知 </a:t>
            </a:r>
            <a:r>
              <a:rPr lang="en-US" altLang="zh-CN" sz="2000" dirty="0" smtClean="0"/>
              <a:t>》</a:t>
            </a:r>
            <a:r>
              <a:rPr lang="zh-CN" altLang="en-US" sz="2000" dirty="0" smtClean="0"/>
              <a:t>实设字（</a:t>
            </a:r>
            <a:r>
              <a:rPr lang="en-US" altLang="zh-CN" sz="2000" dirty="0" smtClean="0"/>
              <a:t>2016</a:t>
            </a:r>
            <a:r>
              <a:rPr lang="zh-CN" altLang="en-US" sz="2000" dirty="0" smtClean="0"/>
              <a:t>）</a:t>
            </a:r>
            <a:r>
              <a:rPr lang="en-US" altLang="zh-CN" sz="2000" dirty="0" smtClean="0"/>
              <a:t>33</a:t>
            </a:r>
            <a:r>
              <a:rPr lang="zh-CN" altLang="en-US" sz="2000" dirty="0" smtClean="0"/>
              <a:t>号</a:t>
            </a:r>
            <a:r>
              <a:rPr lang="en-US" altLang="zh-CN" sz="2000" dirty="0">
                <a:solidFill>
                  <a:srgbClr val="FF0000"/>
                </a:solidFill>
                <a:latin typeface="+mn-ea"/>
              </a:rPr>
              <a:t>http://leao.hust.edu.cn/info/1024/1208.htm</a:t>
            </a:r>
            <a:endParaRPr lang="zh-CN" altLang="zh-CN" sz="2000" dirty="0" smtClean="0">
              <a:solidFill>
                <a:srgbClr val="FF0000"/>
              </a:solidFill>
              <a:latin typeface="+mn-ea"/>
            </a:endParaRPr>
          </a:p>
          <a:p>
            <a:pPr marL="0" indent="0">
              <a:spcBef>
                <a:spcPts val="600"/>
              </a:spcBef>
              <a:spcAft>
                <a:spcPts val="600"/>
              </a:spcAft>
              <a:buNone/>
            </a:pPr>
            <a:r>
              <a:rPr lang="en-US" altLang="zh-CN" sz="2800" dirty="0" smtClean="0"/>
              <a:t>      </a:t>
            </a:r>
          </a:p>
          <a:p>
            <a:pPr marL="0" indent="0">
              <a:buNone/>
            </a:pPr>
            <a:r>
              <a:rPr lang="zh-CN" altLang="en-US" sz="2800" b="1" dirty="0" smtClean="0"/>
              <a:t>      </a:t>
            </a:r>
            <a:endParaRPr lang="zh-CN" altLang="en-US" sz="2800" dirty="0"/>
          </a:p>
        </p:txBody>
      </p:sp>
    </p:spTree>
    <p:extLst>
      <p:ext uri="{BB962C8B-B14F-4D97-AF65-F5344CB8AC3E}">
        <p14:creationId xmlns:p14="http://schemas.microsoft.com/office/powerpoint/2010/main" val="29763659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3" name="Picture 1" descr="C:\Users\TNT\AppData\Roaming\Tencent\Users\23685039\QQ\WinTemp\RichOle\2IKSCHKTJDQNNOQ75Q(5GT5.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9632" y="116632"/>
            <a:ext cx="6912768" cy="67413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016972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p:cNvSpPr>
            <a:spLocks noGrp="1"/>
          </p:cNvSpPr>
          <p:nvPr>
            <p:ph type="title"/>
          </p:nvPr>
        </p:nvSpPr>
        <p:spPr>
          <a:xfrm>
            <a:off x="467544" y="260648"/>
            <a:ext cx="8229600" cy="778098"/>
          </a:xfrm>
        </p:spPr>
        <p:txBody>
          <a:bodyPr>
            <a:normAutofit/>
          </a:bodyPr>
          <a:lstStyle/>
          <a:p>
            <a:r>
              <a:rPr lang="zh-CN" altLang="en-US" sz="4000" b="1" dirty="0" smtClean="0">
                <a:solidFill>
                  <a:schemeClr val="tx2"/>
                </a:solidFill>
                <a:latin typeface="+mn-ea"/>
                <a:ea typeface="+mn-ea"/>
              </a:rPr>
              <a:t>（一）申    购</a:t>
            </a:r>
            <a:endParaRPr lang="zh-CN" altLang="en-US" sz="4000" b="1" dirty="0">
              <a:solidFill>
                <a:schemeClr val="tx2"/>
              </a:solidFill>
              <a:latin typeface="+mn-ea"/>
              <a:ea typeface="+mn-ea"/>
            </a:endParaRPr>
          </a:p>
        </p:txBody>
      </p:sp>
      <p:sp>
        <p:nvSpPr>
          <p:cNvPr id="6" name="内容占位符 5"/>
          <p:cNvSpPr>
            <a:spLocks noGrp="1"/>
          </p:cNvSpPr>
          <p:nvPr>
            <p:ph sz="half" idx="1"/>
          </p:nvPr>
        </p:nvSpPr>
        <p:spPr>
          <a:xfrm>
            <a:off x="611560" y="980728"/>
            <a:ext cx="8064896" cy="4824536"/>
          </a:xfrm>
        </p:spPr>
        <p:txBody>
          <a:bodyPr>
            <a:noAutofit/>
          </a:bodyPr>
          <a:lstStyle/>
          <a:p>
            <a:pPr marL="0" indent="0">
              <a:buNone/>
            </a:pPr>
            <a:r>
              <a:rPr lang="en-US" altLang="zh-CN" sz="3200" b="1" dirty="0"/>
              <a:t>5</a:t>
            </a:r>
            <a:r>
              <a:rPr lang="zh-CN" altLang="en-US" sz="3200" b="1" dirty="0" smtClean="0"/>
              <a:t>、第</a:t>
            </a:r>
            <a:r>
              <a:rPr lang="zh-CN" altLang="en-US" sz="3200" b="1" dirty="0"/>
              <a:t>一类、第二类和第三类病原微生物样本引进工作</a:t>
            </a:r>
            <a:r>
              <a:rPr lang="zh-CN" altLang="en-US" sz="3200" b="1" dirty="0" smtClean="0"/>
              <a:t>流程</a:t>
            </a:r>
            <a:endParaRPr lang="en-US" altLang="zh-CN" sz="3200" b="1" dirty="0" smtClean="0"/>
          </a:p>
          <a:p>
            <a:pPr marL="0" indent="0">
              <a:spcBef>
                <a:spcPts val="0"/>
              </a:spcBef>
              <a:buNone/>
            </a:pPr>
            <a:r>
              <a:rPr lang="en-US" altLang="zh-CN" sz="2200" dirty="0" smtClean="0">
                <a:latin typeface="+mn-ea"/>
              </a:rPr>
              <a:t>1</a:t>
            </a:r>
            <a:r>
              <a:rPr lang="zh-CN" altLang="en-US" sz="2200" dirty="0" smtClean="0">
                <a:latin typeface="+mn-ea"/>
              </a:rPr>
              <a:t>）涉及</a:t>
            </a:r>
            <a:r>
              <a:rPr lang="zh-CN" altLang="en-US" sz="2200" dirty="0">
                <a:solidFill>
                  <a:srgbClr val="FF0000"/>
                </a:solidFill>
                <a:latin typeface="+mn-ea"/>
              </a:rPr>
              <a:t>第一类、第二类</a:t>
            </a:r>
            <a:r>
              <a:rPr lang="zh-CN" altLang="en-US" sz="2200" dirty="0">
                <a:latin typeface="+mn-ea"/>
              </a:rPr>
              <a:t>病原微生物的样本，实验室应填写</a:t>
            </a:r>
            <a:r>
              <a:rPr lang="en-US" altLang="zh-CN" sz="2200" dirty="0">
                <a:latin typeface="+mn-ea"/>
              </a:rPr>
              <a:t>《</a:t>
            </a:r>
            <a:r>
              <a:rPr lang="zh-CN" altLang="en-US" sz="2200" dirty="0">
                <a:latin typeface="+mn-ea"/>
              </a:rPr>
              <a:t>华中科技大学生物样本申请审批表</a:t>
            </a:r>
            <a:r>
              <a:rPr lang="en-US" altLang="zh-CN" sz="2200" dirty="0">
                <a:latin typeface="+mn-ea"/>
              </a:rPr>
              <a:t>》</a:t>
            </a:r>
            <a:r>
              <a:rPr lang="zh-CN" altLang="en-US" sz="2200" dirty="0">
                <a:latin typeface="+mn-ea"/>
              </a:rPr>
              <a:t>，</a:t>
            </a:r>
            <a:r>
              <a:rPr lang="zh-CN" altLang="en-US" sz="2200" dirty="0">
                <a:solidFill>
                  <a:srgbClr val="FF0000"/>
                </a:solidFill>
                <a:latin typeface="+mn-ea"/>
              </a:rPr>
              <a:t>经院（系）安全管理员和分管领导审核，实验室与设备管理处审批后</a:t>
            </a:r>
            <a:r>
              <a:rPr lang="zh-CN" altLang="en-US" sz="2200" dirty="0">
                <a:latin typeface="+mn-ea"/>
              </a:rPr>
              <a:t>，方可依照国家相关法律法规和学校相关采购规定实施引进。</a:t>
            </a:r>
          </a:p>
          <a:p>
            <a:pPr marL="0" indent="0">
              <a:spcBef>
                <a:spcPts val="0"/>
              </a:spcBef>
              <a:buNone/>
            </a:pPr>
            <a:r>
              <a:rPr lang="en-US" altLang="zh-CN" sz="2200" dirty="0" smtClean="0">
                <a:latin typeface="+mn-ea"/>
              </a:rPr>
              <a:t>2</a:t>
            </a:r>
            <a:r>
              <a:rPr lang="zh-CN" altLang="en-US" sz="2200" dirty="0" smtClean="0">
                <a:latin typeface="+mn-ea"/>
              </a:rPr>
              <a:t>）涉及</a:t>
            </a:r>
            <a:r>
              <a:rPr lang="zh-CN" altLang="en-US" sz="2200" dirty="0">
                <a:solidFill>
                  <a:srgbClr val="FF0000"/>
                </a:solidFill>
                <a:latin typeface="+mn-ea"/>
              </a:rPr>
              <a:t>第三类</a:t>
            </a:r>
            <a:r>
              <a:rPr lang="zh-CN" altLang="en-US" sz="2200" dirty="0">
                <a:latin typeface="+mn-ea"/>
              </a:rPr>
              <a:t>病原微生物的样本，实验室应填写</a:t>
            </a:r>
            <a:r>
              <a:rPr lang="en-US" altLang="zh-CN" sz="2200" dirty="0">
                <a:latin typeface="+mn-ea"/>
              </a:rPr>
              <a:t>《</a:t>
            </a:r>
            <a:r>
              <a:rPr lang="zh-CN" altLang="en-US" sz="2200" dirty="0">
                <a:latin typeface="+mn-ea"/>
              </a:rPr>
              <a:t>华中科技大学生物样本申请审批表</a:t>
            </a:r>
            <a:r>
              <a:rPr lang="en-US" altLang="zh-CN" sz="2200" dirty="0">
                <a:latin typeface="+mn-ea"/>
              </a:rPr>
              <a:t>》</a:t>
            </a:r>
            <a:r>
              <a:rPr lang="zh-CN" altLang="en-US" sz="2200" dirty="0">
                <a:latin typeface="+mn-ea"/>
              </a:rPr>
              <a:t>，</a:t>
            </a:r>
            <a:r>
              <a:rPr lang="zh-CN" altLang="en-US" sz="2200" dirty="0">
                <a:solidFill>
                  <a:srgbClr val="FF0000"/>
                </a:solidFill>
                <a:latin typeface="+mn-ea"/>
              </a:rPr>
              <a:t>经院（系）安全管理员审核，分管领导审批后，</a:t>
            </a:r>
            <a:r>
              <a:rPr lang="zh-CN" altLang="en-US" sz="2200" dirty="0">
                <a:latin typeface="+mn-ea"/>
              </a:rPr>
              <a:t>方可依照国家相关法律法规和学校相关采购规定实施引进。</a:t>
            </a:r>
          </a:p>
          <a:p>
            <a:pPr marL="0" indent="0">
              <a:spcBef>
                <a:spcPts val="0"/>
              </a:spcBef>
              <a:buNone/>
            </a:pPr>
            <a:r>
              <a:rPr lang="en-US" altLang="zh-CN" sz="2200" dirty="0" smtClean="0">
                <a:latin typeface="+mn-ea"/>
              </a:rPr>
              <a:t>3</a:t>
            </a:r>
            <a:r>
              <a:rPr lang="zh-CN" altLang="en-US" sz="2200" dirty="0" smtClean="0">
                <a:latin typeface="+mn-ea"/>
              </a:rPr>
              <a:t>）涉及</a:t>
            </a:r>
            <a:r>
              <a:rPr lang="zh-CN" altLang="en-US" sz="2200" dirty="0">
                <a:solidFill>
                  <a:srgbClr val="FF0000"/>
                </a:solidFill>
                <a:latin typeface="+mn-ea"/>
              </a:rPr>
              <a:t>第四类</a:t>
            </a:r>
            <a:r>
              <a:rPr lang="zh-CN" altLang="en-US" sz="2200" dirty="0">
                <a:latin typeface="+mn-ea"/>
              </a:rPr>
              <a:t>病原微生物的样本，实验室可依照国家相关法律法规和学校相关采购规定实施引进。</a:t>
            </a:r>
          </a:p>
          <a:p>
            <a:pPr marL="0" indent="0">
              <a:spcBef>
                <a:spcPts val="600"/>
              </a:spcBef>
              <a:spcAft>
                <a:spcPts val="600"/>
              </a:spcAft>
              <a:buNone/>
            </a:pPr>
            <a:r>
              <a:rPr lang="zh-CN" altLang="en-US" sz="2000" dirty="0">
                <a:latin typeface="+mn-ea"/>
              </a:rPr>
              <a:t>具体参照</a:t>
            </a:r>
            <a:r>
              <a:rPr lang="zh-CN" altLang="en-US" sz="2000" dirty="0" smtClean="0">
                <a:latin typeface="+mn-ea"/>
              </a:rPr>
              <a:t>：</a:t>
            </a:r>
            <a:r>
              <a:rPr lang="en-US" altLang="zh-CN" sz="2000" dirty="0" smtClean="0">
                <a:latin typeface="+mn-ea"/>
              </a:rPr>
              <a:t>2016</a:t>
            </a:r>
            <a:r>
              <a:rPr lang="zh-CN" altLang="en-US" sz="2000" dirty="0" smtClean="0">
                <a:latin typeface="+mn-ea"/>
              </a:rPr>
              <a:t>年</a:t>
            </a:r>
            <a:r>
              <a:rPr lang="en-US" altLang="zh-CN" sz="2000" dirty="0" smtClean="0">
                <a:latin typeface="+mn-ea"/>
              </a:rPr>
              <a:t>1</a:t>
            </a:r>
            <a:r>
              <a:rPr lang="zh-CN" altLang="en-US" sz="2000" dirty="0" smtClean="0">
                <a:latin typeface="+mn-ea"/>
              </a:rPr>
              <a:t>月</a:t>
            </a:r>
            <a:r>
              <a:rPr lang="en-US" altLang="zh-CN" sz="2000" dirty="0" smtClean="0">
                <a:latin typeface="+mn-ea"/>
              </a:rPr>
              <a:t>26</a:t>
            </a:r>
            <a:r>
              <a:rPr lang="zh-CN" altLang="en-US" sz="2000" dirty="0" smtClean="0">
                <a:latin typeface="+mn-ea"/>
              </a:rPr>
              <a:t>日发布的 </a:t>
            </a:r>
            <a:r>
              <a:rPr lang="en-US" altLang="zh-CN" sz="2000" dirty="0" smtClean="0">
                <a:latin typeface="+mn-ea"/>
              </a:rPr>
              <a:t>《</a:t>
            </a:r>
            <a:r>
              <a:rPr lang="zh-CN" altLang="en-US" sz="2000" dirty="0" smtClean="0">
                <a:latin typeface="+mn-ea"/>
              </a:rPr>
              <a:t>华中</a:t>
            </a:r>
            <a:r>
              <a:rPr lang="zh-CN" altLang="en-US" sz="2000" dirty="0">
                <a:latin typeface="+mn-ea"/>
              </a:rPr>
              <a:t>科技大学实验室生物安全管理</a:t>
            </a:r>
            <a:r>
              <a:rPr lang="zh-CN" altLang="en-US" sz="2000" dirty="0" smtClean="0">
                <a:latin typeface="+mn-ea"/>
              </a:rPr>
              <a:t>细则</a:t>
            </a:r>
            <a:r>
              <a:rPr lang="en-US" altLang="zh-CN" sz="2000" dirty="0" smtClean="0">
                <a:latin typeface="+mn-ea"/>
              </a:rPr>
              <a:t>》</a:t>
            </a:r>
            <a:r>
              <a:rPr lang="zh-CN" altLang="en-US" sz="2000" dirty="0" smtClean="0">
                <a:latin typeface="+mn-ea"/>
              </a:rPr>
              <a:t>校设（</a:t>
            </a:r>
            <a:r>
              <a:rPr lang="en-US" altLang="zh-CN" sz="2000" dirty="0" smtClean="0">
                <a:latin typeface="+mn-ea"/>
              </a:rPr>
              <a:t>2016</a:t>
            </a:r>
            <a:r>
              <a:rPr lang="zh-CN" altLang="en-US" sz="2000" dirty="0" smtClean="0">
                <a:latin typeface="+mn-ea"/>
              </a:rPr>
              <a:t>）</a:t>
            </a:r>
            <a:r>
              <a:rPr lang="en-US" altLang="zh-CN" sz="2000" dirty="0" smtClean="0">
                <a:latin typeface="+mn-ea"/>
              </a:rPr>
              <a:t>6</a:t>
            </a:r>
            <a:r>
              <a:rPr lang="zh-CN" altLang="en-US" sz="2000" dirty="0" smtClean="0">
                <a:latin typeface="+mn-ea"/>
              </a:rPr>
              <a:t>号</a:t>
            </a:r>
            <a:r>
              <a:rPr lang="en-US" altLang="zh-CN" sz="2000" dirty="0" smtClean="0">
                <a:solidFill>
                  <a:srgbClr val="FF0000"/>
                </a:solidFill>
                <a:latin typeface="+mn-ea"/>
              </a:rPr>
              <a:t>http</a:t>
            </a:r>
            <a:r>
              <a:rPr lang="en-US" altLang="zh-CN" sz="2000" dirty="0">
                <a:solidFill>
                  <a:srgbClr val="FF0000"/>
                </a:solidFill>
                <a:latin typeface="+mn-ea"/>
              </a:rPr>
              <a:t>://leao.hust.edu.cn/info/1024/1224.htm</a:t>
            </a:r>
            <a:endParaRPr lang="en-US" altLang="zh-CN" sz="2000" dirty="0" smtClean="0">
              <a:solidFill>
                <a:srgbClr val="FF0000"/>
              </a:solidFill>
              <a:latin typeface="+mn-ea"/>
            </a:endParaRPr>
          </a:p>
          <a:p>
            <a:pPr marL="0" indent="0">
              <a:spcBef>
                <a:spcPts val="600"/>
              </a:spcBef>
              <a:spcAft>
                <a:spcPts val="600"/>
              </a:spcAft>
              <a:buNone/>
            </a:pPr>
            <a:endParaRPr lang="zh-CN" altLang="zh-CN" sz="2400" dirty="0">
              <a:latin typeface="+mn-ea"/>
            </a:endParaRPr>
          </a:p>
          <a:p>
            <a:pPr marL="0" indent="0">
              <a:spcBef>
                <a:spcPts val="600"/>
              </a:spcBef>
              <a:spcAft>
                <a:spcPts val="600"/>
              </a:spcAft>
              <a:buNone/>
            </a:pPr>
            <a:r>
              <a:rPr lang="en-US" altLang="zh-CN" sz="2800" dirty="0" smtClean="0"/>
              <a:t>      </a:t>
            </a:r>
          </a:p>
          <a:p>
            <a:pPr marL="0" indent="0">
              <a:buNone/>
            </a:pPr>
            <a:r>
              <a:rPr lang="zh-CN" altLang="en-US" sz="2800" b="1" dirty="0" smtClean="0"/>
              <a:t>      </a:t>
            </a:r>
            <a:endParaRPr lang="zh-CN" altLang="en-US" sz="2800" dirty="0"/>
          </a:p>
        </p:txBody>
      </p:sp>
    </p:spTree>
    <p:extLst>
      <p:ext uri="{BB962C8B-B14F-4D97-AF65-F5344CB8AC3E}">
        <p14:creationId xmlns:p14="http://schemas.microsoft.com/office/powerpoint/2010/main" val="394200814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551938" y="116632"/>
            <a:ext cx="6048672" cy="432048"/>
          </a:xfrm>
        </p:spPr>
        <p:txBody>
          <a:bodyPr>
            <a:normAutofit/>
          </a:bodyPr>
          <a:lstStyle/>
          <a:p>
            <a:r>
              <a:rPr lang="zh-CN" altLang="en-US" sz="1400" dirty="0"/>
              <a:t>华中科技大学第一类、第二类和第三类病原微生物样本引进工作流程</a:t>
            </a:r>
          </a:p>
        </p:txBody>
      </p:sp>
      <p:pic>
        <p:nvPicPr>
          <p:cNvPr id="1027" name="Picture 3" descr="E:\冯晓蓉\光电国家实验室\冯晓蓉\实验室各类管理文件\安全管理学校自查纠查文件\管制类物品\病毒管理\生物安全相关文件\附件4、华中科技大学第一类、第二类和第三类病原微生物样本引进工作流程.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30169" y="476672"/>
            <a:ext cx="6022151" cy="62646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048341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67544" y="692696"/>
            <a:ext cx="8229600" cy="1074448"/>
          </a:xfrm>
        </p:spPr>
        <p:txBody>
          <a:bodyPr>
            <a:normAutofit/>
          </a:bodyPr>
          <a:lstStyle/>
          <a:p>
            <a:r>
              <a:rPr lang="zh-CN" altLang="en-US" sz="4000" b="1" dirty="0" smtClean="0">
                <a:solidFill>
                  <a:schemeClr val="tx2"/>
                </a:solidFill>
                <a:latin typeface="+mn-ea"/>
                <a:ea typeface="+mn-ea"/>
              </a:rPr>
              <a:t>（二）贮    存</a:t>
            </a:r>
            <a:endParaRPr lang="zh-CN" altLang="en-US" sz="4000" b="1" dirty="0">
              <a:solidFill>
                <a:schemeClr val="tx2"/>
              </a:solidFill>
              <a:latin typeface="+mn-ea"/>
              <a:ea typeface="+mn-ea"/>
            </a:endParaRPr>
          </a:p>
        </p:txBody>
      </p:sp>
      <p:sp>
        <p:nvSpPr>
          <p:cNvPr id="3" name="内容占位符 2"/>
          <p:cNvSpPr>
            <a:spLocks noGrp="1"/>
          </p:cNvSpPr>
          <p:nvPr>
            <p:ph idx="1"/>
          </p:nvPr>
        </p:nvSpPr>
        <p:spPr>
          <a:xfrm>
            <a:off x="539552" y="1700808"/>
            <a:ext cx="8064896" cy="3888432"/>
          </a:xfrm>
        </p:spPr>
        <p:txBody>
          <a:bodyPr>
            <a:normAutofit fontScale="92500" lnSpcReduction="10000"/>
          </a:bodyPr>
          <a:lstStyle/>
          <a:p>
            <a:pPr>
              <a:lnSpc>
                <a:spcPct val="120000"/>
              </a:lnSpc>
              <a:spcBef>
                <a:spcPts val="1200"/>
              </a:spcBef>
              <a:spcAft>
                <a:spcPts val="600"/>
              </a:spcAft>
            </a:pPr>
            <a:r>
              <a:rPr lang="en-US" altLang="zh-CN" sz="2800" dirty="0"/>
              <a:t> </a:t>
            </a:r>
            <a:r>
              <a:rPr lang="zh-CN" altLang="en-US" sz="3200" dirty="0" smtClean="0"/>
              <a:t>危险品均</a:t>
            </a:r>
            <a:r>
              <a:rPr lang="zh-CN" altLang="zh-CN" sz="3200" dirty="0" smtClean="0"/>
              <a:t>需</a:t>
            </a:r>
            <a:r>
              <a:rPr lang="zh-CN" altLang="en-US" sz="3200" dirty="0" smtClean="0"/>
              <a:t>按照</a:t>
            </a:r>
            <a:r>
              <a:rPr lang="zh-CN" altLang="en-US" sz="3200" b="1" dirty="0" smtClean="0">
                <a:solidFill>
                  <a:srgbClr val="FF0000"/>
                </a:solidFill>
              </a:rPr>
              <a:t>双人保管、</a:t>
            </a:r>
            <a:r>
              <a:rPr lang="zh-CN" altLang="zh-CN" sz="3200" b="1" dirty="0">
                <a:solidFill>
                  <a:srgbClr val="FF0000"/>
                </a:solidFill>
              </a:rPr>
              <a:t>双人</a:t>
            </a:r>
            <a:r>
              <a:rPr lang="zh-CN" altLang="zh-CN" sz="3200" b="1" dirty="0" smtClean="0">
                <a:solidFill>
                  <a:srgbClr val="FF0000"/>
                </a:solidFill>
              </a:rPr>
              <a:t>领取</a:t>
            </a:r>
            <a:r>
              <a:rPr lang="zh-CN" altLang="en-US" sz="3200" b="1" dirty="0" smtClean="0">
                <a:solidFill>
                  <a:srgbClr val="FF0000"/>
                </a:solidFill>
              </a:rPr>
              <a:t>、双</a:t>
            </a:r>
            <a:r>
              <a:rPr lang="zh-CN" altLang="en-US" sz="3200" b="1" dirty="0">
                <a:solidFill>
                  <a:srgbClr val="FF0000"/>
                </a:solidFill>
              </a:rPr>
              <a:t>人使用、双人复核、导师</a:t>
            </a:r>
            <a:r>
              <a:rPr lang="zh-CN" altLang="en-US" sz="3200" b="1" dirty="0" smtClean="0">
                <a:solidFill>
                  <a:srgbClr val="FF0000"/>
                </a:solidFill>
              </a:rPr>
              <a:t>同意</a:t>
            </a:r>
            <a:r>
              <a:rPr lang="zh-CN" altLang="en-US" sz="3200" dirty="0" smtClean="0">
                <a:solidFill>
                  <a:schemeClr val="tx1"/>
                </a:solidFill>
              </a:rPr>
              <a:t>情况下进行</a:t>
            </a:r>
            <a:r>
              <a:rPr lang="zh-CN" altLang="en-US" dirty="0" smtClean="0"/>
              <a:t>保管</a:t>
            </a:r>
            <a:r>
              <a:rPr lang="zh-CN" altLang="en-US" sz="3200" dirty="0" smtClean="0">
                <a:solidFill>
                  <a:schemeClr val="tx1"/>
                </a:solidFill>
              </a:rPr>
              <a:t>、使用。</a:t>
            </a:r>
            <a:endParaRPr lang="en-US" altLang="zh-CN" sz="3200" dirty="0" smtClean="0">
              <a:solidFill>
                <a:schemeClr val="tx1"/>
              </a:solidFill>
            </a:endParaRPr>
          </a:p>
          <a:p>
            <a:pPr>
              <a:lnSpc>
                <a:spcPct val="120000"/>
              </a:lnSpc>
              <a:spcBef>
                <a:spcPts val="1200"/>
              </a:spcBef>
              <a:spcAft>
                <a:spcPts val="600"/>
              </a:spcAft>
            </a:pPr>
            <a:r>
              <a:rPr lang="zh-CN" altLang="en-US" sz="3200" dirty="0" smtClean="0"/>
              <a:t>存放危险品地点：</a:t>
            </a:r>
            <a:r>
              <a:rPr lang="en-US" altLang="zh-CN" sz="3200" dirty="0" smtClean="0"/>
              <a:t>H208</a:t>
            </a:r>
          </a:p>
          <a:p>
            <a:pPr marL="0" indent="0">
              <a:buNone/>
            </a:pPr>
            <a:endParaRPr lang="en-US" altLang="zh-CN" sz="3200" dirty="0" smtClean="0"/>
          </a:p>
          <a:p>
            <a:r>
              <a:rPr lang="zh-CN" altLang="en-US" sz="2800" dirty="0" smtClean="0">
                <a:solidFill>
                  <a:srgbClr val="FF0000"/>
                </a:solidFill>
              </a:rPr>
              <a:t>备注：购买</a:t>
            </a:r>
            <a:r>
              <a:rPr lang="zh-CN" altLang="zh-CN" sz="2800" dirty="0" smtClean="0">
                <a:solidFill>
                  <a:srgbClr val="FF0000"/>
                </a:solidFill>
              </a:rPr>
              <a:t>的</a:t>
            </a:r>
            <a:r>
              <a:rPr lang="zh-CN" altLang="en-US" sz="2800" dirty="0">
                <a:solidFill>
                  <a:srgbClr val="FF0000"/>
                </a:solidFill>
              </a:rPr>
              <a:t>危险品的</a:t>
            </a:r>
            <a:r>
              <a:rPr lang="zh-CN" altLang="zh-CN" sz="2800" dirty="0">
                <a:solidFill>
                  <a:srgbClr val="FF0000"/>
                </a:solidFill>
              </a:rPr>
              <a:t>发票、合同等材料</a:t>
            </a:r>
            <a:r>
              <a:rPr lang="zh-CN" altLang="en-US" sz="2800" dirty="0">
                <a:solidFill>
                  <a:srgbClr val="FF0000"/>
                </a:solidFill>
              </a:rPr>
              <a:t>均需在</a:t>
            </a:r>
            <a:r>
              <a:rPr lang="zh-CN" altLang="zh-CN" sz="2800" dirty="0">
                <a:solidFill>
                  <a:srgbClr val="FF0000"/>
                </a:solidFill>
              </a:rPr>
              <a:t>我这里复印备存。</a:t>
            </a:r>
          </a:p>
          <a:p>
            <a:endParaRPr lang="zh-CN" altLang="zh-CN" dirty="0"/>
          </a:p>
          <a:p>
            <a:endParaRPr lang="zh-CN" altLang="en-US" dirty="0"/>
          </a:p>
        </p:txBody>
      </p:sp>
    </p:spTree>
    <p:extLst>
      <p:ext uri="{BB962C8B-B14F-4D97-AF65-F5344CB8AC3E}">
        <p14:creationId xmlns:p14="http://schemas.microsoft.com/office/powerpoint/2010/main" val="37323486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67544" y="476672"/>
            <a:ext cx="8229600" cy="1252728"/>
          </a:xfrm>
        </p:spPr>
        <p:txBody>
          <a:bodyPr>
            <a:normAutofit/>
          </a:bodyPr>
          <a:lstStyle/>
          <a:p>
            <a:r>
              <a:rPr lang="zh-CN" altLang="en-US" sz="4000" b="1" dirty="0" smtClean="0">
                <a:solidFill>
                  <a:schemeClr val="tx2"/>
                </a:solidFill>
                <a:latin typeface="+mn-ea"/>
                <a:ea typeface="+mn-ea"/>
              </a:rPr>
              <a:t>（三）使   用</a:t>
            </a:r>
            <a:endParaRPr lang="zh-CN" altLang="en-US" sz="4000" b="1" dirty="0">
              <a:solidFill>
                <a:schemeClr val="tx2"/>
              </a:solidFill>
              <a:latin typeface="+mn-ea"/>
              <a:ea typeface="+mn-ea"/>
            </a:endParaRPr>
          </a:p>
        </p:txBody>
      </p:sp>
      <p:sp>
        <p:nvSpPr>
          <p:cNvPr id="3" name="内容占位符 2"/>
          <p:cNvSpPr>
            <a:spLocks noGrp="1"/>
          </p:cNvSpPr>
          <p:nvPr>
            <p:ph idx="1"/>
          </p:nvPr>
        </p:nvSpPr>
        <p:spPr>
          <a:xfrm>
            <a:off x="611560" y="1628800"/>
            <a:ext cx="8064896" cy="4320480"/>
          </a:xfrm>
        </p:spPr>
        <p:txBody>
          <a:bodyPr>
            <a:normAutofit fontScale="92500" lnSpcReduction="20000"/>
          </a:bodyPr>
          <a:lstStyle/>
          <a:p>
            <a:pPr>
              <a:lnSpc>
                <a:spcPct val="120000"/>
              </a:lnSpc>
              <a:spcBef>
                <a:spcPts val="1200"/>
              </a:spcBef>
              <a:spcAft>
                <a:spcPts val="600"/>
              </a:spcAft>
            </a:pPr>
            <a:r>
              <a:rPr lang="en-US" altLang="zh-CN" sz="3200" dirty="0">
                <a:solidFill>
                  <a:srgbClr val="FF0000"/>
                </a:solidFill>
              </a:rPr>
              <a:t> </a:t>
            </a:r>
            <a:r>
              <a:rPr lang="zh-CN" altLang="en-US" sz="3200" b="1" dirty="0">
                <a:solidFill>
                  <a:srgbClr val="FF0000"/>
                </a:solidFill>
                <a:latin typeface="+mn-ea"/>
              </a:rPr>
              <a:t>双人领用</a:t>
            </a:r>
            <a:endParaRPr lang="en-US" altLang="zh-CN" sz="3200" b="1" dirty="0">
              <a:solidFill>
                <a:srgbClr val="FF0000"/>
              </a:solidFill>
              <a:latin typeface="+mn-ea"/>
            </a:endParaRPr>
          </a:p>
          <a:p>
            <a:pPr marL="0" indent="0">
              <a:lnSpc>
                <a:spcPct val="120000"/>
              </a:lnSpc>
              <a:spcBef>
                <a:spcPts val="1200"/>
              </a:spcBef>
              <a:spcAft>
                <a:spcPts val="600"/>
              </a:spcAft>
              <a:buNone/>
            </a:pPr>
            <a:r>
              <a:rPr lang="zh-CN" altLang="en-US" sz="3200" dirty="0" smtClean="0">
                <a:latin typeface="+mn-ea"/>
              </a:rPr>
              <a:t>需</a:t>
            </a:r>
            <a:r>
              <a:rPr lang="zh-CN" altLang="en-US" sz="3200" dirty="0">
                <a:latin typeface="+mn-ea"/>
              </a:rPr>
              <a:t>两人同时在场开锁、登记出入库台帐</a:t>
            </a:r>
            <a:r>
              <a:rPr lang="zh-CN" altLang="en-US" sz="3200" dirty="0" smtClean="0">
                <a:latin typeface="+mn-ea"/>
              </a:rPr>
              <a:t>。</a:t>
            </a:r>
            <a:endParaRPr lang="en-US" altLang="zh-CN" sz="3200" dirty="0" smtClean="0">
              <a:latin typeface="+mn-ea"/>
            </a:endParaRPr>
          </a:p>
          <a:p>
            <a:pPr>
              <a:lnSpc>
                <a:spcPct val="120000"/>
              </a:lnSpc>
              <a:spcBef>
                <a:spcPts val="1200"/>
              </a:spcBef>
              <a:spcAft>
                <a:spcPts val="600"/>
              </a:spcAft>
            </a:pPr>
            <a:r>
              <a:rPr lang="zh-CN" altLang="en-US" sz="3200" b="1" dirty="0">
                <a:solidFill>
                  <a:srgbClr val="FF0000"/>
                </a:solidFill>
                <a:latin typeface="+mn-ea"/>
              </a:rPr>
              <a:t>双人使用、双人</a:t>
            </a:r>
            <a:r>
              <a:rPr lang="zh-CN" altLang="en-US" sz="3200" b="1" dirty="0" smtClean="0">
                <a:solidFill>
                  <a:srgbClr val="FF0000"/>
                </a:solidFill>
                <a:latin typeface="+mn-ea"/>
              </a:rPr>
              <a:t>复核</a:t>
            </a:r>
            <a:endParaRPr lang="en-US" altLang="zh-CN" sz="3200" b="1" dirty="0">
              <a:solidFill>
                <a:srgbClr val="FF0000"/>
              </a:solidFill>
              <a:latin typeface="+mn-ea"/>
            </a:endParaRPr>
          </a:p>
          <a:p>
            <a:pPr marL="0" indent="0">
              <a:lnSpc>
                <a:spcPct val="120000"/>
              </a:lnSpc>
              <a:spcBef>
                <a:spcPts val="1200"/>
              </a:spcBef>
              <a:spcAft>
                <a:spcPts val="600"/>
              </a:spcAft>
              <a:buNone/>
            </a:pPr>
            <a:r>
              <a:rPr lang="zh-CN" altLang="en-US" sz="3200" dirty="0" smtClean="0">
                <a:latin typeface="+mn-ea"/>
              </a:rPr>
              <a:t>在</a:t>
            </a:r>
            <a:r>
              <a:rPr lang="zh-CN" altLang="en-US" sz="3200" dirty="0">
                <a:latin typeface="+mn-ea"/>
              </a:rPr>
              <a:t>使用过程中，需有两人</a:t>
            </a:r>
            <a:r>
              <a:rPr lang="zh-CN" altLang="en-US" sz="3200" dirty="0" smtClean="0">
                <a:latin typeface="+mn-ea"/>
              </a:rPr>
              <a:t>同时在场进行</a:t>
            </a:r>
            <a:r>
              <a:rPr lang="zh-CN" altLang="en-US" sz="3200" dirty="0">
                <a:latin typeface="+mn-ea"/>
              </a:rPr>
              <a:t>实验</a:t>
            </a:r>
            <a:r>
              <a:rPr lang="zh-CN" altLang="en-US" sz="3200" dirty="0" smtClean="0">
                <a:latin typeface="+mn-ea"/>
              </a:rPr>
              <a:t>，并详细</a:t>
            </a:r>
            <a:r>
              <a:rPr lang="zh-CN" altLang="en-US" sz="3200" dirty="0">
                <a:latin typeface="+mn-ea"/>
              </a:rPr>
              <a:t>记录</a:t>
            </a:r>
            <a:r>
              <a:rPr lang="zh-CN" altLang="en-US" sz="3200" dirty="0" smtClean="0">
                <a:latin typeface="+mn-ea"/>
              </a:rPr>
              <a:t>实验操作过程和使用量，每次使用后实验人员和复核人员均需在实验记录本上签名。</a:t>
            </a:r>
            <a:endParaRPr lang="en-US" altLang="zh-CN" sz="3200" dirty="0">
              <a:latin typeface="+mn-ea"/>
            </a:endParaRPr>
          </a:p>
          <a:p>
            <a:endParaRPr lang="zh-CN" altLang="zh-CN" dirty="0"/>
          </a:p>
          <a:p>
            <a:endParaRPr lang="zh-CN" altLang="en-US" dirty="0"/>
          </a:p>
        </p:txBody>
      </p:sp>
    </p:spTree>
    <p:extLst>
      <p:ext uri="{BB962C8B-B14F-4D97-AF65-F5344CB8AC3E}">
        <p14:creationId xmlns:p14="http://schemas.microsoft.com/office/powerpoint/2010/main" val="260989445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67544" y="404664"/>
            <a:ext cx="8229600" cy="922114"/>
          </a:xfrm>
        </p:spPr>
        <p:txBody>
          <a:bodyPr>
            <a:normAutofit/>
          </a:bodyPr>
          <a:lstStyle/>
          <a:p>
            <a:r>
              <a:rPr lang="zh-CN" altLang="en-US" sz="4000" b="1" dirty="0" smtClean="0">
                <a:solidFill>
                  <a:schemeClr val="tx2"/>
                </a:solidFill>
                <a:latin typeface="+mn-ea"/>
                <a:ea typeface="+mn-ea"/>
              </a:rPr>
              <a:t>（四）处   置</a:t>
            </a:r>
            <a:endParaRPr lang="zh-CN" altLang="en-US" sz="4000" b="1" dirty="0">
              <a:solidFill>
                <a:schemeClr val="tx2"/>
              </a:solidFill>
              <a:latin typeface="+mn-ea"/>
              <a:ea typeface="+mn-ea"/>
            </a:endParaRPr>
          </a:p>
        </p:txBody>
      </p:sp>
      <p:sp>
        <p:nvSpPr>
          <p:cNvPr id="3" name="内容占位符 2"/>
          <p:cNvSpPr>
            <a:spLocks noGrp="1"/>
          </p:cNvSpPr>
          <p:nvPr>
            <p:ph idx="1"/>
          </p:nvPr>
        </p:nvSpPr>
        <p:spPr>
          <a:xfrm>
            <a:off x="539552" y="1268760"/>
            <a:ext cx="8229600" cy="4968552"/>
          </a:xfrm>
        </p:spPr>
        <p:txBody>
          <a:bodyPr>
            <a:noAutofit/>
          </a:bodyPr>
          <a:lstStyle/>
          <a:p>
            <a:pPr marL="0" indent="0">
              <a:buNone/>
            </a:pPr>
            <a:r>
              <a:rPr lang="en-US" altLang="zh-CN" b="1" dirty="0" smtClean="0">
                <a:latin typeface="+mn-ea"/>
              </a:rPr>
              <a:t>1</a:t>
            </a:r>
            <a:r>
              <a:rPr lang="zh-CN" altLang="en-US" sz="3200" b="1" dirty="0" smtClean="0">
                <a:latin typeface="+mn-ea"/>
              </a:rPr>
              <a:t>、国家对排污企事业单位的最新文件</a:t>
            </a:r>
            <a:endParaRPr lang="en-US" altLang="zh-CN" sz="3200" b="1" dirty="0">
              <a:latin typeface="+mn-ea"/>
            </a:endParaRPr>
          </a:p>
          <a:p>
            <a:pPr marL="0" indent="0">
              <a:buNone/>
            </a:pPr>
            <a:r>
              <a:rPr lang="en-US" altLang="zh-CN" sz="3200" dirty="0" smtClean="0">
                <a:latin typeface="+mn-ea"/>
              </a:rPr>
              <a:t>2016</a:t>
            </a:r>
            <a:r>
              <a:rPr lang="zh-CN" altLang="zh-CN" sz="3200" dirty="0">
                <a:latin typeface="+mn-ea"/>
              </a:rPr>
              <a:t>年</a:t>
            </a:r>
            <a:r>
              <a:rPr lang="en-US" altLang="zh-CN" sz="3200" dirty="0">
                <a:latin typeface="+mn-ea"/>
              </a:rPr>
              <a:t>11</a:t>
            </a:r>
            <a:r>
              <a:rPr lang="zh-CN" altLang="zh-CN" sz="3200" dirty="0">
                <a:latin typeface="+mn-ea"/>
              </a:rPr>
              <a:t>月</a:t>
            </a:r>
            <a:r>
              <a:rPr lang="en-US" altLang="zh-CN" sz="3200" dirty="0">
                <a:latin typeface="+mn-ea"/>
              </a:rPr>
              <a:t>10</a:t>
            </a:r>
            <a:r>
              <a:rPr lang="zh-CN" altLang="zh-CN" sz="3200" dirty="0">
                <a:latin typeface="+mn-ea"/>
              </a:rPr>
              <a:t>日，国务院办公厅印发了《控制污染物排放许可证制实施方案》（国办发（</a:t>
            </a:r>
            <a:r>
              <a:rPr lang="en-US" altLang="zh-CN" sz="3200" dirty="0">
                <a:latin typeface="+mn-ea"/>
              </a:rPr>
              <a:t>2016</a:t>
            </a:r>
            <a:r>
              <a:rPr lang="zh-CN" altLang="zh-CN" sz="3200" dirty="0">
                <a:latin typeface="+mn-ea"/>
              </a:rPr>
              <a:t>）</a:t>
            </a:r>
            <a:r>
              <a:rPr lang="en-US" altLang="zh-CN" sz="3200" dirty="0">
                <a:latin typeface="+mn-ea"/>
              </a:rPr>
              <a:t>81</a:t>
            </a:r>
            <a:r>
              <a:rPr lang="zh-CN" altLang="zh-CN" sz="3200" dirty="0">
                <a:latin typeface="+mn-ea"/>
              </a:rPr>
              <a:t>号）中规定：控制污染物排放许可制（排污许可制）</a:t>
            </a:r>
            <a:r>
              <a:rPr lang="zh-CN" altLang="en-US" sz="3200" dirty="0">
                <a:latin typeface="+mn-ea"/>
              </a:rPr>
              <a:t>。</a:t>
            </a:r>
            <a:endParaRPr lang="zh-CN" altLang="zh-CN" sz="3200" dirty="0">
              <a:latin typeface="+mn-ea"/>
            </a:endParaRPr>
          </a:p>
          <a:p>
            <a:pPr marL="0" indent="0">
              <a:buNone/>
            </a:pPr>
            <a:r>
              <a:rPr lang="en-US" altLang="zh-CN" sz="3200" dirty="0" smtClean="0">
                <a:latin typeface="+mn-ea"/>
              </a:rPr>
              <a:t>2017</a:t>
            </a:r>
            <a:r>
              <a:rPr lang="zh-CN" altLang="zh-CN" sz="3200" dirty="0">
                <a:latin typeface="+mn-ea"/>
              </a:rPr>
              <a:t>年会完成《大气污染防治行动计划》和《水污染防治行动计划》，重点行业及产能过剩行业排污许可证核发</a:t>
            </a:r>
            <a:r>
              <a:rPr lang="zh-CN" altLang="en-US" sz="3200" dirty="0" smtClean="0">
                <a:latin typeface="+mn-ea"/>
              </a:rPr>
              <a:t>。</a:t>
            </a:r>
            <a:endParaRPr lang="en-US" altLang="zh-CN" sz="3200" dirty="0" smtClean="0">
              <a:latin typeface="+mn-ea"/>
            </a:endParaRPr>
          </a:p>
          <a:p>
            <a:pPr marL="0" indent="0">
              <a:buNone/>
            </a:pPr>
            <a:r>
              <a:rPr lang="en-US" altLang="zh-CN" sz="3200" dirty="0" smtClean="0">
                <a:latin typeface="+mn-ea"/>
              </a:rPr>
              <a:t>2020</a:t>
            </a:r>
            <a:r>
              <a:rPr lang="zh-CN" altLang="zh-CN" sz="3200" dirty="0">
                <a:latin typeface="+mn-ea"/>
              </a:rPr>
              <a:t>年全国基本完成排污许可证核发</a:t>
            </a:r>
            <a:r>
              <a:rPr lang="zh-CN" altLang="zh-CN" sz="3200" dirty="0" smtClean="0">
                <a:latin typeface="+mn-ea"/>
              </a:rPr>
              <a:t>。</a:t>
            </a:r>
            <a:endParaRPr lang="en-US" altLang="zh-CN" sz="3200" dirty="0" smtClean="0">
              <a:latin typeface="+mn-ea"/>
            </a:endParaRPr>
          </a:p>
        </p:txBody>
      </p:sp>
    </p:spTree>
    <p:extLst>
      <p:ext uri="{BB962C8B-B14F-4D97-AF65-F5344CB8AC3E}">
        <p14:creationId xmlns:p14="http://schemas.microsoft.com/office/powerpoint/2010/main" val="80770631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67544" y="476672"/>
            <a:ext cx="8229600" cy="922114"/>
          </a:xfrm>
        </p:spPr>
        <p:txBody>
          <a:bodyPr>
            <a:normAutofit/>
          </a:bodyPr>
          <a:lstStyle/>
          <a:p>
            <a:r>
              <a:rPr lang="zh-CN" altLang="en-US" sz="4000" b="1" dirty="0" smtClean="0">
                <a:solidFill>
                  <a:schemeClr val="tx2"/>
                </a:solidFill>
                <a:latin typeface="+mn-ea"/>
                <a:ea typeface="+mn-ea"/>
              </a:rPr>
              <a:t>（四）处   置</a:t>
            </a:r>
            <a:endParaRPr lang="zh-CN" altLang="en-US" sz="4000" b="1" dirty="0">
              <a:solidFill>
                <a:schemeClr val="tx2"/>
              </a:solidFill>
              <a:latin typeface="+mn-ea"/>
              <a:ea typeface="+mn-ea"/>
            </a:endParaRPr>
          </a:p>
        </p:txBody>
      </p:sp>
      <p:sp>
        <p:nvSpPr>
          <p:cNvPr id="3" name="内容占位符 2"/>
          <p:cNvSpPr>
            <a:spLocks noGrp="1"/>
          </p:cNvSpPr>
          <p:nvPr>
            <p:ph idx="1"/>
          </p:nvPr>
        </p:nvSpPr>
        <p:spPr>
          <a:xfrm>
            <a:off x="683568" y="1556792"/>
            <a:ext cx="8085584" cy="3744416"/>
          </a:xfrm>
        </p:spPr>
        <p:txBody>
          <a:bodyPr>
            <a:noAutofit/>
          </a:bodyPr>
          <a:lstStyle/>
          <a:p>
            <a:pPr marL="0" indent="0">
              <a:lnSpc>
                <a:spcPct val="150000"/>
              </a:lnSpc>
              <a:spcBef>
                <a:spcPts val="0"/>
              </a:spcBef>
              <a:buNone/>
            </a:pPr>
            <a:r>
              <a:rPr lang="en-US" altLang="zh-CN" b="1" dirty="0"/>
              <a:t>2</a:t>
            </a:r>
            <a:r>
              <a:rPr lang="zh-CN" altLang="en-US" sz="3200" b="1" dirty="0" smtClean="0"/>
              <a:t>、环境污染物按要素分类</a:t>
            </a:r>
            <a:endParaRPr lang="en-US" altLang="zh-CN" sz="3200" b="1" dirty="0" smtClean="0"/>
          </a:p>
          <a:p>
            <a:pPr marL="0" indent="0">
              <a:lnSpc>
                <a:spcPct val="150000"/>
              </a:lnSpc>
              <a:spcBef>
                <a:spcPts val="0"/>
              </a:spcBef>
              <a:buNone/>
            </a:pPr>
            <a:r>
              <a:rPr lang="en-US" altLang="zh-CN" sz="3200" dirty="0" smtClean="0"/>
              <a:t>1</a:t>
            </a:r>
            <a:r>
              <a:rPr lang="zh-CN" altLang="en-US" sz="3200" dirty="0" smtClean="0"/>
              <a:t>）大气污染物</a:t>
            </a:r>
            <a:endParaRPr lang="en-US" altLang="zh-CN" sz="3200" dirty="0" smtClean="0"/>
          </a:p>
          <a:p>
            <a:pPr marL="0" indent="0">
              <a:lnSpc>
                <a:spcPct val="150000"/>
              </a:lnSpc>
              <a:spcBef>
                <a:spcPts val="0"/>
              </a:spcBef>
              <a:buNone/>
            </a:pPr>
            <a:r>
              <a:rPr lang="en-US" altLang="zh-CN" sz="3200" dirty="0" smtClean="0"/>
              <a:t>2</a:t>
            </a:r>
            <a:r>
              <a:rPr lang="zh-CN" altLang="en-US" sz="3200" dirty="0" smtClean="0"/>
              <a:t>）水污染物（</a:t>
            </a:r>
            <a:r>
              <a:rPr lang="zh-CN" altLang="en-US" sz="3200" dirty="0">
                <a:solidFill>
                  <a:srgbClr val="FF0000"/>
                </a:solidFill>
              </a:rPr>
              <a:t>油类、酸液、碱液、剧毒</a:t>
            </a:r>
            <a:r>
              <a:rPr lang="zh-CN" altLang="en-US" sz="3200" dirty="0" smtClean="0">
                <a:solidFill>
                  <a:srgbClr val="FF0000"/>
                </a:solidFill>
              </a:rPr>
              <a:t>、重金属、放射性物质、富营养物质）</a:t>
            </a:r>
            <a:endParaRPr lang="en-US" altLang="zh-CN" sz="3200" dirty="0" smtClean="0"/>
          </a:p>
          <a:p>
            <a:pPr marL="0" indent="0">
              <a:lnSpc>
                <a:spcPct val="150000"/>
              </a:lnSpc>
              <a:spcBef>
                <a:spcPts val="0"/>
              </a:spcBef>
              <a:buNone/>
            </a:pPr>
            <a:r>
              <a:rPr lang="en-US" altLang="zh-CN" sz="3200" dirty="0" smtClean="0"/>
              <a:t>3</a:t>
            </a:r>
            <a:r>
              <a:rPr lang="zh-CN" altLang="en-US" sz="3200" dirty="0" smtClean="0"/>
              <a:t>）固体污染物</a:t>
            </a:r>
            <a:endParaRPr lang="en-US" altLang="zh-CN" sz="3200" dirty="0" smtClean="0"/>
          </a:p>
          <a:p>
            <a:pPr marL="0" indent="0">
              <a:lnSpc>
                <a:spcPct val="150000"/>
              </a:lnSpc>
              <a:spcBef>
                <a:spcPts val="0"/>
              </a:spcBef>
              <a:buNone/>
            </a:pPr>
            <a:r>
              <a:rPr lang="en-US" altLang="zh-CN" sz="1600" dirty="0"/>
              <a:t> </a:t>
            </a:r>
            <a:endParaRPr lang="en-US" altLang="zh-CN" sz="1600" dirty="0" smtClean="0"/>
          </a:p>
        </p:txBody>
      </p:sp>
    </p:spTree>
    <p:extLst>
      <p:ext uri="{BB962C8B-B14F-4D97-AF65-F5344CB8AC3E}">
        <p14:creationId xmlns:p14="http://schemas.microsoft.com/office/powerpoint/2010/main" val="38620272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539552" y="692696"/>
            <a:ext cx="8229600" cy="922114"/>
          </a:xfrm>
        </p:spPr>
        <p:txBody>
          <a:bodyPr>
            <a:normAutofit/>
          </a:bodyPr>
          <a:lstStyle/>
          <a:p>
            <a:r>
              <a:rPr lang="zh-CN" altLang="en-US" sz="4000" b="1" dirty="0" smtClean="0">
                <a:solidFill>
                  <a:schemeClr val="tx2"/>
                </a:solidFill>
                <a:latin typeface="+mn-ea"/>
                <a:ea typeface="+mn-ea"/>
              </a:rPr>
              <a:t>（四）处   置</a:t>
            </a:r>
            <a:endParaRPr lang="zh-CN" altLang="en-US" sz="4000" b="1" dirty="0">
              <a:solidFill>
                <a:schemeClr val="tx2"/>
              </a:solidFill>
              <a:latin typeface="+mn-ea"/>
              <a:ea typeface="+mn-ea"/>
            </a:endParaRPr>
          </a:p>
        </p:txBody>
      </p:sp>
      <p:sp>
        <p:nvSpPr>
          <p:cNvPr id="3" name="内容占位符 2"/>
          <p:cNvSpPr>
            <a:spLocks noGrp="1"/>
          </p:cNvSpPr>
          <p:nvPr>
            <p:ph idx="1"/>
          </p:nvPr>
        </p:nvSpPr>
        <p:spPr>
          <a:xfrm>
            <a:off x="539552" y="1916832"/>
            <a:ext cx="8229600" cy="3461261"/>
          </a:xfrm>
        </p:spPr>
        <p:txBody>
          <a:bodyPr>
            <a:noAutofit/>
          </a:bodyPr>
          <a:lstStyle/>
          <a:p>
            <a:pPr marL="0" indent="0">
              <a:spcBef>
                <a:spcPts val="1200"/>
              </a:spcBef>
              <a:spcAft>
                <a:spcPts val="600"/>
              </a:spcAft>
              <a:buNone/>
            </a:pPr>
            <a:r>
              <a:rPr lang="en-US" altLang="zh-CN" sz="3200" b="1" dirty="0" smtClean="0"/>
              <a:t>3</a:t>
            </a:r>
            <a:r>
              <a:rPr lang="zh-CN" altLang="en-US" sz="3200" b="1" dirty="0" smtClean="0"/>
              <a:t>、学校处理危险品的情况</a:t>
            </a:r>
            <a:endParaRPr lang="en-US" altLang="zh-CN" sz="3200" b="1" dirty="0" smtClean="0"/>
          </a:p>
          <a:p>
            <a:pPr marL="0" indent="0">
              <a:spcBef>
                <a:spcPts val="1200"/>
              </a:spcBef>
              <a:spcAft>
                <a:spcPts val="600"/>
              </a:spcAft>
              <a:buNone/>
            </a:pPr>
            <a:r>
              <a:rPr lang="en-US" altLang="zh-CN" sz="3200" dirty="0" smtClean="0"/>
              <a:t>        </a:t>
            </a:r>
            <a:r>
              <a:rPr lang="zh-CN" altLang="zh-CN" sz="3200" dirty="0" smtClean="0"/>
              <a:t>目前</a:t>
            </a:r>
            <a:r>
              <a:rPr lang="zh-CN" altLang="zh-CN" sz="3200" dirty="0"/>
              <a:t>和学校已签订合同的有资质的</a:t>
            </a:r>
            <a:r>
              <a:rPr lang="zh-CN" altLang="zh-CN" sz="3200" dirty="0" smtClean="0"/>
              <a:t>处理</a:t>
            </a:r>
            <a:r>
              <a:rPr lang="zh-CN" altLang="en-US" sz="3200" dirty="0" smtClean="0"/>
              <a:t>危险品</a:t>
            </a:r>
            <a:r>
              <a:rPr lang="zh-CN" altLang="zh-CN" sz="3200" dirty="0" smtClean="0"/>
              <a:t>的</a:t>
            </a:r>
            <a:r>
              <a:rPr lang="zh-CN" altLang="zh-CN" sz="3200" dirty="0"/>
              <a:t>单位</a:t>
            </a:r>
            <a:r>
              <a:rPr lang="zh-CN" altLang="zh-CN" sz="3200" dirty="0" smtClean="0"/>
              <a:t>，</a:t>
            </a:r>
            <a:r>
              <a:rPr lang="zh-CN" altLang="en-US" sz="3200" dirty="0" smtClean="0"/>
              <a:t>不定期进行处理危险废物</a:t>
            </a:r>
            <a:r>
              <a:rPr lang="zh-CN" altLang="zh-CN" sz="3200" dirty="0" smtClean="0"/>
              <a:t>。</a:t>
            </a:r>
            <a:endParaRPr lang="en-US" altLang="zh-CN" sz="3200" dirty="0" smtClean="0"/>
          </a:p>
          <a:p>
            <a:pPr marL="0" indent="0">
              <a:buNone/>
            </a:pPr>
            <a:endParaRPr lang="en-US" altLang="zh-CN" sz="1600" dirty="0" smtClean="0"/>
          </a:p>
        </p:txBody>
      </p:sp>
    </p:spTree>
    <p:extLst>
      <p:ext uri="{BB962C8B-B14F-4D97-AF65-F5344CB8AC3E}">
        <p14:creationId xmlns:p14="http://schemas.microsoft.com/office/powerpoint/2010/main" val="226385519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95536" y="548680"/>
            <a:ext cx="8229600" cy="1080120"/>
          </a:xfrm>
        </p:spPr>
        <p:txBody>
          <a:bodyPr/>
          <a:lstStyle/>
          <a:p>
            <a:r>
              <a:rPr lang="zh-CN" altLang="en-US" b="1" dirty="0" smtClean="0">
                <a:solidFill>
                  <a:schemeClr val="tx2"/>
                </a:solidFill>
                <a:latin typeface="+mn-ea"/>
                <a:ea typeface="+mn-ea"/>
              </a:rPr>
              <a:t>主讲内容</a:t>
            </a:r>
            <a:endParaRPr lang="zh-CN" altLang="en-US" b="1" dirty="0">
              <a:solidFill>
                <a:schemeClr val="tx2"/>
              </a:solidFill>
              <a:latin typeface="+mn-ea"/>
              <a:ea typeface="+mn-ea"/>
            </a:endParaRPr>
          </a:p>
        </p:txBody>
      </p:sp>
      <p:sp>
        <p:nvSpPr>
          <p:cNvPr id="3" name="内容占位符 2"/>
          <p:cNvSpPr>
            <a:spLocks noGrp="1"/>
          </p:cNvSpPr>
          <p:nvPr>
            <p:ph idx="1"/>
          </p:nvPr>
        </p:nvSpPr>
        <p:spPr>
          <a:xfrm>
            <a:off x="899592" y="1772816"/>
            <a:ext cx="7408333" cy="3744416"/>
          </a:xfrm>
        </p:spPr>
        <p:txBody>
          <a:bodyPr>
            <a:normAutofit fontScale="92500" lnSpcReduction="10000"/>
          </a:bodyPr>
          <a:lstStyle/>
          <a:p>
            <a:pPr marL="0" indent="0">
              <a:spcBef>
                <a:spcPts val="1200"/>
              </a:spcBef>
              <a:buNone/>
            </a:pPr>
            <a:r>
              <a:rPr lang="zh-CN" altLang="en-US" sz="3200" b="1" dirty="0" smtClean="0">
                <a:latin typeface="+mn-ea"/>
              </a:rPr>
              <a:t>一</a:t>
            </a:r>
            <a:r>
              <a:rPr lang="zh-CN" altLang="en-US" sz="3200" b="1" dirty="0">
                <a:latin typeface="+mn-ea"/>
              </a:rPr>
              <a:t>、生物医学光子学功能</a:t>
            </a:r>
            <a:r>
              <a:rPr lang="zh-CN" altLang="en-US" sz="3200" b="1" dirty="0" smtClean="0">
                <a:latin typeface="+mn-ea"/>
              </a:rPr>
              <a:t>实验室五</a:t>
            </a:r>
            <a:r>
              <a:rPr lang="zh-CN" altLang="en-US" sz="3200" b="1" dirty="0">
                <a:latin typeface="+mn-ea"/>
              </a:rPr>
              <a:t>级</a:t>
            </a:r>
            <a:r>
              <a:rPr lang="zh-CN" altLang="en-US" sz="3200" b="1" dirty="0" smtClean="0">
                <a:latin typeface="+mn-ea"/>
              </a:rPr>
              <a:t>责任书</a:t>
            </a:r>
            <a:r>
              <a:rPr lang="zh-CN" altLang="en-US" sz="3200" b="1" dirty="0">
                <a:latin typeface="+mn-ea"/>
              </a:rPr>
              <a:t>（</a:t>
            </a:r>
            <a:r>
              <a:rPr lang="zh-CN" altLang="en-US" sz="3200" b="1" dirty="0">
                <a:solidFill>
                  <a:schemeClr val="tx2">
                    <a:lumMod val="75000"/>
                  </a:schemeClr>
                </a:solidFill>
                <a:latin typeface="+mn-ea"/>
              </a:rPr>
              <a:t>生物化学平台</a:t>
            </a:r>
            <a:r>
              <a:rPr lang="zh-CN" altLang="en-US" sz="3200" b="1" dirty="0">
                <a:latin typeface="+mn-ea"/>
              </a:rPr>
              <a:t>版）</a:t>
            </a:r>
            <a:endParaRPr lang="en-US" altLang="zh-CN" sz="3200" b="1" dirty="0">
              <a:latin typeface="+mn-ea"/>
            </a:endParaRPr>
          </a:p>
          <a:p>
            <a:pPr marL="0" indent="0">
              <a:spcBef>
                <a:spcPts val="1200"/>
              </a:spcBef>
              <a:buNone/>
            </a:pPr>
            <a:r>
              <a:rPr lang="zh-CN" altLang="en-US" sz="3200" b="1" dirty="0">
                <a:latin typeface="+mn-ea"/>
              </a:rPr>
              <a:t>二、生物化学</a:t>
            </a:r>
            <a:r>
              <a:rPr lang="zh-CN" altLang="en-US" sz="3200" b="1" dirty="0" smtClean="0">
                <a:latin typeface="+mn-ea"/>
              </a:rPr>
              <a:t>平台管理文件</a:t>
            </a:r>
            <a:endParaRPr lang="en-US" altLang="zh-CN" sz="3200" b="1" dirty="0">
              <a:latin typeface="+mn-ea"/>
            </a:endParaRPr>
          </a:p>
          <a:p>
            <a:pPr marL="0" indent="0">
              <a:spcBef>
                <a:spcPts val="1200"/>
              </a:spcBef>
              <a:buNone/>
            </a:pPr>
            <a:r>
              <a:rPr lang="zh-CN" altLang="en-US" sz="3200" b="1" dirty="0">
                <a:latin typeface="+mn-ea"/>
              </a:rPr>
              <a:t>三、</a:t>
            </a:r>
            <a:r>
              <a:rPr lang="zh-CN" altLang="en-US" sz="3200" b="1" dirty="0" smtClean="0">
                <a:latin typeface="+mn-ea"/>
              </a:rPr>
              <a:t>危险品</a:t>
            </a:r>
            <a:r>
              <a:rPr lang="zh-CN" altLang="en-US" b="1" dirty="0">
                <a:latin typeface="+mn-ea"/>
              </a:rPr>
              <a:t>申购</a:t>
            </a:r>
            <a:r>
              <a:rPr lang="zh-CN" altLang="en-US" sz="3200" b="1" dirty="0" smtClean="0">
                <a:latin typeface="+mn-ea"/>
              </a:rPr>
              <a:t>、贮存、使用</a:t>
            </a:r>
            <a:r>
              <a:rPr lang="zh-CN" altLang="en-US" sz="3200" b="1" dirty="0">
                <a:latin typeface="+mn-ea"/>
              </a:rPr>
              <a:t>、</a:t>
            </a:r>
            <a:r>
              <a:rPr lang="zh-CN" altLang="en-US" sz="3200" b="1" dirty="0" smtClean="0">
                <a:latin typeface="+mn-ea"/>
              </a:rPr>
              <a:t>处置</a:t>
            </a:r>
            <a:endParaRPr lang="en-US" altLang="zh-CN" sz="3200" b="1" dirty="0" smtClean="0">
              <a:latin typeface="+mn-ea"/>
            </a:endParaRPr>
          </a:p>
          <a:p>
            <a:pPr marL="0" indent="0">
              <a:spcBef>
                <a:spcPts val="1200"/>
              </a:spcBef>
              <a:buNone/>
            </a:pPr>
            <a:r>
              <a:rPr lang="zh-CN" altLang="en-US" sz="3200" b="1" dirty="0" smtClean="0">
                <a:latin typeface="+mn-ea"/>
              </a:rPr>
              <a:t>四、危险废物的存放</a:t>
            </a:r>
            <a:endParaRPr lang="en-US" altLang="zh-CN" sz="3200" b="1" dirty="0" smtClean="0">
              <a:latin typeface="+mn-ea"/>
            </a:endParaRPr>
          </a:p>
          <a:p>
            <a:pPr marL="0" indent="0">
              <a:spcBef>
                <a:spcPts val="1200"/>
              </a:spcBef>
              <a:buNone/>
            </a:pPr>
            <a:r>
              <a:rPr lang="zh-CN" altLang="en-US" b="1" dirty="0" smtClean="0">
                <a:latin typeface="+mn-ea"/>
              </a:rPr>
              <a:t>五、实验室</a:t>
            </a:r>
            <a:r>
              <a:rPr lang="zh-CN" altLang="en-US" sz="3200" b="1" dirty="0" smtClean="0">
                <a:latin typeface="+mn-ea"/>
              </a:rPr>
              <a:t>注意事项</a:t>
            </a:r>
            <a:endParaRPr lang="en-US" altLang="zh-CN" sz="3200" b="1" dirty="0" smtClean="0">
              <a:latin typeface="+mn-ea"/>
            </a:endParaRPr>
          </a:p>
          <a:p>
            <a:pPr marL="0" indent="0">
              <a:spcBef>
                <a:spcPts val="1200"/>
              </a:spcBef>
              <a:buNone/>
            </a:pPr>
            <a:r>
              <a:rPr lang="zh-CN" altLang="en-US" b="1" dirty="0" smtClean="0">
                <a:latin typeface="+mn-ea"/>
              </a:rPr>
              <a:t>六、值日生责任范围</a:t>
            </a:r>
            <a:endParaRPr lang="en-US" altLang="zh-CN" sz="3200" b="1" dirty="0" smtClean="0">
              <a:latin typeface="+mn-ea"/>
            </a:endParaRPr>
          </a:p>
          <a:p>
            <a:pPr marL="0" indent="0">
              <a:spcBef>
                <a:spcPts val="1200"/>
              </a:spcBef>
              <a:buNone/>
            </a:pPr>
            <a:endParaRPr lang="zh-CN" altLang="en-US" sz="3200" b="1" dirty="0">
              <a:latin typeface="+mn-ea"/>
            </a:endParaRPr>
          </a:p>
        </p:txBody>
      </p:sp>
    </p:spTree>
    <p:extLst>
      <p:ext uri="{BB962C8B-B14F-4D97-AF65-F5344CB8AC3E}">
        <p14:creationId xmlns:p14="http://schemas.microsoft.com/office/powerpoint/2010/main" val="389145209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67544" y="548680"/>
            <a:ext cx="8229600" cy="922114"/>
          </a:xfrm>
        </p:spPr>
        <p:txBody>
          <a:bodyPr>
            <a:normAutofit/>
          </a:bodyPr>
          <a:lstStyle/>
          <a:p>
            <a:r>
              <a:rPr lang="zh-CN" altLang="en-US" sz="4000" b="1" dirty="0" smtClean="0">
                <a:solidFill>
                  <a:schemeClr val="tx2"/>
                </a:solidFill>
                <a:latin typeface="+mn-ea"/>
                <a:ea typeface="+mn-ea"/>
              </a:rPr>
              <a:t>（四）处   置</a:t>
            </a:r>
            <a:endParaRPr lang="zh-CN" altLang="en-US" sz="4000" b="1" dirty="0">
              <a:solidFill>
                <a:schemeClr val="tx2"/>
              </a:solidFill>
              <a:latin typeface="+mn-ea"/>
              <a:ea typeface="+mn-ea"/>
            </a:endParaRPr>
          </a:p>
        </p:txBody>
      </p:sp>
      <p:sp>
        <p:nvSpPr>
          <p:cNvPr id="3" name="内容占位符 2"/>
          <p:cNvSpPr>
            <a:spLocks noGrp="1"/>
          </p:cNvSpPr>
          <p:nvPr>
            <p:ph idx="1"/>
          </p:nvPr>
        </p:nvSpPr>
        <p:spPr>
          <a:xfrm>
            <a:off x="683568" y="1772816"/>
            <a:ext cx="7704856" cy="3600400"/>
          </a:xfrm>
        </p:spPr>
        <p:txBody>
          <a:bodyPr>
            <a:noAutofit/>
          </a:bodyPr>
          <a:lstStyle/>
          <a:p>
            <a:pPr marL="0" indent="0">
              <a:buNone/>
            </a:pPr>
            <a:r>
              <a:rPr lang="en-US" altLang="zh-CN" sz="3200" b="1" dirty="0"/>
              <a:t>4</a:t>
            </a:r>
            <a:r>
              <a:rPr lang="zh-CN" altLang="en-US" sz="3200" b="1" dirty="0" smtClean="0"/>
              <a:t>、危险品处理学校现有的</a:t>
            </a:r>
            <a:r>
              <a:rPr lang="zh-CN" altLang="en-US" b="1" dirty="0" smtClean="0"/>
              <a:t>配置</a:t>
            </a:r>
            <a:endParaRPr lang="en-US" altLang="zh-CN" sz="3200" b="1" dirty="0" smtClean="0"/>
          </a:p>
          <a:p>
            <a:pPr marL="0" indent="0">
              <a:buNone/>
            </a:pPr>
            <a:r>
              <a:rPr lang="en-US" altLang="zh-CN" sz="3200" dirty="0" smtClean="0"/>
              <a:t>        </a:t>
            </a:r>
            <a:r>
              <a:rPr lang="zh-CN" altLang="zh-CN" sz="3200" dirty="0" smtClean="0"/>
              <a:t>废液桶</a:t>
            </a:r>
            <a:r>
              <a:rPr lang="zh-CN" altLang="en-US" sz="3200" dirty="0" smtClean="0"/>
              <a:t>（</a:t>
            </a:r>
            <a:r>
              <a:rPr lang="en-US" altLang="zh-CN" sz="3200" dirty="0" smtClean="0"/>
              <a:t>5L</a:t>
            </a:r>
            <a:r>
              <a:rPr lang="zh-CN" altLang="en-US" sz="3200" dirty="0" smtClean="0"/>
              <a:t>、</a:t>
            </a:r>
            <a:r>
              <a:rPr lang="en-US" altLang="zh-CN" sz="3200" dirty="0" smtClean="0"/>
              <a:t>25L</a:t>
            </a:r>
            <a:r>
              <a:rPr lang="zh-CN" altLang="en-US" sz="3200" dirty="0" smtClean="0"/>
              <a:t>）</a:t>
            </a:r>
            <a:endParaRPr lang="en-US" altLang="zh-CN" sz="3200" dirty="0" smtClean="0"/>
          </a:p>
          <a:p>
            <a:pPr marL="0" indent="0">
              <a:buNone/>
            </a:pPr>
            <a:r>
              <a:rPr lang="en-US" altLang="zh-CN" sz="3200" dirty="0" smtClean="0"/>
              <a:t>        </a:t>
            </a:r>
            <a:r>
              <a:rPr lang="zh-CN" altLang="zh-CN" sz="3200" dirty="0" smtClean="0"/>
              <a:t>废液</a:t>
            </a:r>
            <a:r>
              <a:rPr lang="zh-CN" altLang="zh-CN" sz="3200" dirty="0"/>
              <a:t>桶单独的内盖或外</a:t>
            </a:r>
            <a:r>
              <a:rPr lang="zh-CN" altLang="zh-CN" sz="3200" dirty="0" smtClean="0"/>
              <a:t>盖</a:t>
            </a:r>
            <a:endParaRPr lang="en-US" altLang="zh-CN" sz="3200" dirty="0" smtClean="0"/>
          </a:p>
          <a:p>
            <a:pPr marL="0" indent="0">
              <a:buNone/>
            </a:pPr>
            <a:r>
              <a:rPr lang="en-US" altLang="zh-CN" sz="3200" dirty="0" smtClean="0"/>
              <a:t>        </a:t>
            </a:r>
            <a:r>
              <a:rPr lang="zh-CN" altLang="zh-CN" sz="3200" dirty="0" smtClean="0"/>
              <a:t>装</a:t>
            </a:r>
            <a:r>
              <a:rPr lang="zh-CN" altLang="zh-CN" sz="3200" dirty="0"/>
              <a:t>废</a:t>
            </a:r>
            <a:r>
              <a:rPr lang="zh-CN" altLang="zh-CN" sz="3200" dirty="0" smtClean="0"/>
              <a:t>瓶</a:t>
            </a:r>
            <a:r>
              <a:rPr lang="zh-CN" altLang="en-US" sz="3200" dirty="0" smtClean="0"/>
              <a:t>用</a:t>
            </a:r>
            <a:r>
              <a:rPr lang="zh-CN" altLang="zh-CN" sz="3200" dirty="0" smtClean="0"/>
              <a:t>的麻袋</a:t>
            </a:r>
            <a:endParaRPr lang="en-US" altLang="zh-CN" sz="3200" dirty="0" smtClean="0"/>
          </a:p>
          <a:p>
            <a:pPr marL="0" indent="0">
              <a:buNone/>
            </a:pPr>
            <a:r>
              <a:rPr lang="zh-CN" altLang="en-US" sz="3200" dirty="0" smtClean="0"/>
              <a:t>        按危险种类分类的专用</a:t>
            </a:r>
            <a:r>
              <a:rPr lang="zh-CN" altLang="zh-CN" sz="3200" dirty="0" smtClean="0"/>
              <a:t>标签</a:t>
            </a:r>
            <a:endParaRPr lang="en-US" altLang="zh-CN" sz="3200" dirty="0" smtClean="0"/>
          </a:p>
          <a:p>
            <a:pPr marL="0" indent="0">
              <a:buNone/>
            </a:pPr>
            <a:endParaRPr lang="zh-CN" altLang="zh-CN" sz="1600" dirty="0"/>
          </a:p>
        </p:txBody>
      </p:sp>
    </p:spTree>
    <p:extLst>
      <p:ext uri="{BB962C8B-B14F-4D97-AF65-F5344CB8AC3E}">
        <p14:creationId xmlns:p14="http://schemas.microsoft.com/office/powerpoint/2010/main" val="367657992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67544" y="116632"/>
            <a:ext cx="8229600" cy="922114"/>
          </a:xfrm>
        </p:spPr>
        <p:txBody>
          <a:bodyPr>
            <a:normAutofit/>
          </a:bodyPr>
          <a:lstStyle/>
          <a:p>
            <a:r>
              <a:rPr lang="zh-CN" altLang="en-US" sz="4000" b="1" dirty="0" smtClean="0">
                <a:solidFill>
                  <a:schemeClr val="tx2"/>
                </a:solidFill>
                <a:latin typeface="+mn-ea"/>
                <a:ea typeface="+mn-ea"/>
              </a:rPr>
              <a:t>（四）处   置</a:t>
            </a:r>
            <a:endParaRPr lang="zh-CN" altLang="en-US" sz="4000" b="1" dirty="0">
              <a:solidFill>
                <a:schemeClr val="tx2"/>
              </a:solidFill>
              <a:latin typeface="+mn-ea"/>
              <a:ea typeface="+mn-ea"/>
            </a:endParaRPr>
          </a:p>
        </p:txBody>
      </p:sp>
      <p:sp>
        <p:nvSpPr>
          <p:cNvPr id="3" name="内容占位符 2"/>
          <p:cNvSpPr>
            <a:spLocks noGrp="1"/>
          </p:cNvSpPr>
          <p:nvPr>
            <p:ph idx="1"/>
          </p:nvPr>
        </p:nvSpPr>
        <p:spPr>
          <a:xfrm>
            <a:off x="467544" y="908720"/>
            <a:ext cx="8229600" cy="5328592"/>
          </a:xfrm>
        </p:spPr>
        <p:txBody>
          <a:bodyPr>
            <a:noAutofit/>
          </a:bodyPr>
          <a:lstStyle/>
          <a:p>
            <a:pPr marL="0" indent="0">
              <a:buNone/>
            </a:pPr>
            <a:r>
              <a:rPr lang="en-US" altLang="zh-CN" sz="3200" b="1" dirty="0" smtClean="0"/>
              <a:t>5</a:t>
            </a:r>
            <a:r>
              <a:rPr lang="zh-CN" altLang="en-US" sz="3200" b="1" dirty="0" smtClean="0"/>
              <a:t>、危险废物处理时注意事项</a:t>
            </a:r>
            <a:endParaRPr lang="zh-CN" altLang="zh-CN" sz="1600" b="1" dirty="0"/>
          </a:p>
          <a:p>
            <a:pPr marL="0" indent="0">
              <a:spcBef>
                <a:spcPts val="600"/>
              </a:spcBef>
              <a:spcAft>
                <a:spcPts val="600"/>
              </a:spcAft>
              <a:buNone/>
            </a:pPr>
            <a:r>
              <a:rPr lang="en-US" altLang="zh-CN" sz="2350" dirty="0" smtClean="0"/>
              <a:t>1</a:t>
            </a:r>
            <a:r>
              <a:rPr lang="zh-CN" altLang="en-US" sz="2350" dirty="0" smtClean="0"/>
              <a:t>）</a:t>
            </a:r>
            <a:r>
              <a:rPr lang="zh-CN" altLang="zh-CN" sz="2350" dirty="0" smtClean="0"/>
              <a:t>化学</a:t>
            </a:r>
            <a:r>
              <a:rPr lang="zh-CN" altLang="zh-CN" sz="2350" dirty="0"/>
              <a:t>废液需按性质成份使用</a:t>
            </a:r>
            <a:r>
              <a:rPr lang="en-US" altLang="zh-CN" sz="2350" dirty="0"/>
              <a:t>25L</a:t>
            </a:r>
            <a:r>
              <a:rPr lang="zh-CN" altLang="zh-CN" sz="2350" dirty="0"/>
              <a:t>的废液桶盛放，不接受用玻璃试剂瓶装的小瓶废液。盛装废液的</a:t>
            </a:r>
            <a:r>
              <a:rPr lang="zh-CN" altLang="zh-CN" sz="2350" dirty="0" smtClean="0"/>
              <a:t>桶不能装的太满，需要</a:t>
            </a:r>
            <a:r>
              <a:rPr lang="zh-CN" altLang="zh-CN" sz="2350" dirty="0"/>
              <a:t>预留出</a:t>
            </a:r>
            <a:r>
              <a:rPr lang="en-US" altLang="zh-CN" sz="2350" dirty="0"/>
              <a:t>10CM</a:t>
            </a:r>
            <a:r>
              <a:rPr lang="zh-CN" altLang="zh-CN" sz="2350" dirty="0"/>
              <a:t>左右的空间，以防天热后膨胀发生危险</a:t>
            </a:r>
            <a:r>
              <a:rPr lang="zh-CN" altLang="zh-CN" sz="2350" dirty="0" smtClean="0"/>
              <a:t>。</a:t>
            </a:r>
            <a:endParaRPr lang="en-US" altLang="zh-CN" sz="2350" dirty="0" smtClean="0"/>
          </a:p>
          <a:p>
            <a:pPr marL="0" indent="0">
              <a:spcBef>
                <a:spcPts val="600"/>
              </a:spcBef>
              <a:spcAft>
                <a:spcPts val="600"/>
              </a:spcAft>
              <a:buNone/>
            </a:pPr>
            <a:r>
              <a:rPr lang="en-US" altLang="zh-CN" sz="2350" dirty="0" smtClean="0"/>
              <a:t>2</a:t>
            </a:r>
            <a:r>
              <a:rPr lang="zh-CN" altLang="en-US" sz="2350" dirty="0" smtClean="0"/>
              <a:t>）</a:t>
            </a:r>
            <a:r>
              <a:rPr lang="zh-CN" altLang="zh-CN" sz="2350" dirty="0" smtClean="0"/>
              <a:t>量少的</a:t>
            </a:r>
            <a:r>
              <a:rPr lang="zh-CN" altLang="zh-CN" sz="2350" dirty="0"/>
              <a:t>危险的废液</a:t>
            </a:r>
            <a:r>
              <a:rPr lang="zh-CN" altLang="zh-CN" sz="2350" dirty="0" smtClean="0"/>
              <a:t>，</a:t>
            </a:r>
            <a:r>
              <a:rPr lang="zh-CN" altLang="en-US" sz="2350" dirty="0" smtClean="0"/>
              <a:t>可用</a:t>
            </a:r>
            <a:r>
              <a:rPr lang="en-US" altLang="zh-CN" sz="2350" dirty="0" smtClean="0"/>
              <a:t>5L</a:t>
            </a:r>
            <a:r>
              <a:rPr lang="zh-CN" altLang="zh-CN" sz="2350" dirty="0"/>
              <a:t>小的废液</a:t>
            </a:r>
            <a:r>
              <a:rPr lang="zh-CN" altLang="zh-CN" sz="2350" dirty="0" smtClean="0"/>
              <a:t>桶</a:t>
            </a:r>
            <a:r>
              <a:rPr lang="zh-CN" altLang="en-US" sz="2350" dirty="0" smtClean="0"/>
              <a:t>单独存放，不能混存。</a:t>
            </a:r>
            <a:endParaRPr lang="en-US" altLang="zh-CN" sz="2350" dirty="0" smtClean="0"/>
          </a:p>
          <a:p>
            <a:pPr marL="0" indent="0">
              <a:spcBef>
                <a:spcPts val="600"/>
              </a:spcBef>
              <a:spcAft>
                <a:spcPts val="600"/>
              </a:spcAft>
              <a:buNone/>
            </a:pPr>
            <a:r>
              <a:rPr lang="en-US" altLang="zh-CN" sz="2350" dirty="0" smtClean="0"/>
              <a:t>3</a:t>
            </a:r>
            <a:r>
              <a:rPr lang="zh-CN" altLang="en-US" sz="2350" dirty="0" smtClean="0"/>
              <a:t>）</a:t>
            </a:r>
            <a:r>
              <a:rPr lang="zh-CN" altLang="zh-CN" sz="2350" dirty="0" smtClean="0"/>
              <a:t>贴</a:t>
            </a:r>
            <a:r>
              <a:rPr lang="zh-CN" altLang="zh-CN" sz="2350" dirty="0"/>
              <a:t>粘废液桶的标签需贴在以桶口一面为参照的侧面和</a:t>
            </a:r>
            <a:r>
              <a:rPr lang="zh-CN" altLang="zh-CN" sz="2350" dirty="0" smtClean="0"/>
              <a:t>背面</a:t>
            </a:r>
            <a:r>
              <a:rPr lang="zh-CN" altLang="en-US" sz="2350" dirty="0" smtClean="0"/>
              <a:t>。</a:t>
            </a:r>
            <a:endParaRPr lang="zh-CN" altLang="zh-CN" sz="2350" dirty="0"/>
          </a:p>
          <a:p>
            <a:pPr marL="0" indent="0">
              <a:spcBef>
                <a:spcPts val="600"/>
              </a:spcBef>
              <a:spcAft>
                <a:spcPts val="600"/>
              </a:spcAft>
              <a:buNone/>
            </a:pPr>
            <a:r>
              <a:rPr lang="en-US" altLang="zh-CN" sz="2350" dirty="0" smtClean="0"/>
              <a:t>4</a:t>
            </a:r>
            <a:r>
              <a:rPr lang="zh-CN" altLang="en-US" sz="2350" dirty="0" smtClean="0"/>
              <a:t>）</a:t>
            </a:r>
            <a:r>
              <a:rPr lang="zh-CN" altLang="zh-CN" sz="2350" dirty="0" smtClean="0"/>
              <a:t>废</a:t>
            </a:r>
            <a:r>
              <a:rPr lang="zh-CN" altLang="zh-CN" sz="2350" dirty="0"/>
              <a:t>试剂瓶需统一用麻袋装好后封口，集中处理</a:t>
            </a:r>
            <a:r>
              <a:rPr lang="zh-CN" altLang="zh-CN" sz="2350" dirty="0" smtClean="0"/>
              <a:t>。</a:t>
            </a:r>
            <a:endParaRPr lang="en-US" altLang="zh-CN" sz="2350" dirty="0" smtClean="0"/>
          </a:p>
          <a:p>
            <a:pPr marL="0" indent="0">
              <a:spcBef>
                <a:spcPts val="600"/>
              </a:spcBef>
              <a:spcAft>
                <a:spcPts val="600"/>
              </a:spcAft>
              <a:buNone/>
            </a:pPr>
            <a:r>
              <a:rPr lang="en-US" altLang="zh-CN" sz="2350" dirty="0" smtClean="0"/>
              <a:t>5</a:t>
            </a:r>
            <a:r>
              <a:rPr lang="zh-CN" altLang="en-US" sz="2350" dirty="0" smtClean="0"/>
              <a:t>）</a:t>
            </a:r>
            <a:r>
              <a:rPr lang="zh-CN" altLang="zh-CN" sz="2350" dirty="0" smtClean="0"/>
              <a:t>固体</a:t>
            </a:r>
            <a:r>
              <a:rPr lang="zh-CN" altLang="en-US" sz="2350" dirty="0" smtClean="0"/>
              <a:t>危险</a:t>
            </a:r>
            <a:r>
              <a:rPr lang="zh-CN" altLang="zh-CN" sz="2350" dirty="0" smtClean="0"/>
              <a:t>废弃物</a:t>
            </a:r>
            <a:r>
              <a:rPr lang="zh-CN" altLang="zh-CN" sz="2350" dirty="0"/>
              <a:t>需统一装箱并封口放置，在箱外面明显位置贴上专用标签</a:t>
            </a:r>
            <a:r>
              <a:rPr lang="zh-CN" altLang="zh-CN" sz="2350" dirty="0" smtClean="0"/>
              <a:t>。</a:t>
            </a:r>
            <a:endParaRPr lang="zh-CN" altLang="zh-CN" sz="2350" dirty="0"/>
          </a:p>
          <a:p>
            <a:pPr marL="0" indent="0">
              <a:spcBef>
                <a:spcPts val="600"/>
              </a:spcBef>
              <a:spcAft>
                <a:spcPts val="600"/>
              </a:spcAft>
              <a:buNone/>
            </a:pPr>
            <a:r>
              <a:rPr lang="en-US" altLang="zh-CN" sz="2350" dirty="0" smtClean="0"/>
              <a:t>6</a:t>
            </a:r>
            <a:r>
              <a:rPr lang="zh-CN" altLang="en-US" sz="2350" dirty="0" smtClean="0"/>
              <a:t>）</a:t>
            </a:r>
            <a:r>
              <a:rPr lang="zh-CN" altLang="zh-CN" sz="2350" dirty="0" smtClean="0"/>
              <a:t>标签</a:t>
            </a:r>
            <a:r>
              <a:rPr lang="zh-CN" altLang="zh-CN" sz="2350" dirty="0"/>
              <a:t>需标明所有废液和废物的主要成份，不能用简写字母代替，院系名称、实验室</a:t>
            </a:r>
            <a:r>
              <a:rPr lang="zh-CN" altLang="zh-CN" sz="2350" dirty="0" smtClean="0"/>
              <a:t>名称及联系人</a:t>
            </a:r>
            <a:r>
              <a:rPr lang="zh-CN" altLang="zh-CN" sz="2350" dirty="0"/>
              <a:t>等均需填上</a:t>
            </a:r>
            <a:r>
              <a:rPr lang="zh-CN" altLang="zh-CN" sz="2350" dirty="0" smtClean="0"/>
              <a:t>。</a:t>
            </a:r>
            <a:endParaRPr lang="en-US" altLang="zh-CN" sz="2350" dirty="0" smtClean="0"/>
          </a:p>
          <a:p>
            <a:pPr marL="0" indent="0">
              <a:buNone/>
            </a:pPr>
            <a:endParaRPr lang="en-US" altLang="zh-CN" sz="2350" dirty="0" smtClean="0"/>
          </a:p>
        </p:txBody>
      </p:sp>
    </p:spTree>
    <p:extLst>
      <p:ext uri="{BB962C8B-B14F-4D97-AF65-F5344CB8AC3E}">
        <p14:creationId xmlns:p14="http://schemas.microsoft.com/office/powerpoint/2010/main" val="174655551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2"/>
          <p:cNvSpPr>
            <a:spLocks noGrp="1"/>
          </p:cNvSpPr>
          <p:nvPr>
            <p:ph type="title"/>
          </p:nvPr>
        </p:nvSpPr>
        <p:spPr>
          <a:xfrm>
            <a:off x="467544" y="764704"/>
            <a:ext cx="8229600" cy="1143000"/>
          </a:xfrm>
        </p:spPr>
        <p:txBody>
          <a:bodyPr>
            <a:normAutofit/>
          </a:bodyPr>
          <a:lstStyle/>
          <a:p>
            <a:r>
              <a:rPr lang="zh-CN" altLang="en-US" sz="4000" b="1" dirty="0" smtClean="0">
                <a:solidFill>
                  <a:schemeClr val="tx2"/>
                </a:solidFill>
                <a:latin typeface="+mn-ea"/>
                <a:ea typeface="+mn-ea"/>
              </a:rPr>
              <a:t>四、危险</a:t>
            </a:r>
            <a:r>
              <a:rPr lang="zh-CN" altLang="en-US" sz="4000" b="1" dirty="0">
                <a:solidFill>
                  <a:schemeClr val="tx2"/>
                </a:solidFill>
                <a:latin typeface="+mn-ea"/>
                <a:ea typeface="+mn-ea"/>
              </a:rPr>
              <a:t>废物的</a:t>
            </a:r>
            <a:r>
              <a:rPr lang="zh-CN" altLang="en-US" sz="4000" b="1" dirty="0" smtClean="0">
                <a:solidFill>
                  <a:schemeClr val="tx2"/>
                </a:solidFill>
                <a:latin typeface="+mn-ea"/>
                <a:ea typeface="+mn-ea"/>
              </a:rPr>
              <a:t>存放</a:t>
            </a:r>
            <a:endParaRPr lang="zh-CN" altLang="en-US" sz="4000" b="1" dirty="0">
              <a:solidFill>
                <a:schemeClr val="tx2"/>
              </a:solidFill>
              <a:latin typeface="+mn-ea"/>
              <a:ea typeface="+mn-ea"/>
            </a:endParaRPr>
          </a:p>
        </p:txBody>
      </p:sp>
      <p:sp>
        <p:nvSpPr>
          <p:cNvPr id="2" name="内容占位符 1"/>
          <p:cNvSpPr>
            <a:spLocks noGrp="1"/>
          </p:cNvSpPr>
          <p:nvPr>
            <p:ph idx="1"/>
          </p:nvPr>
        </p:nvSpPr>
        <p:spPr>
          <a:xfrm>
            <a:off x="1115616" y="1916832"/>
            <a:ext cx="7408333" cy="3744416"/>
          </a:xfrm>
        </p:spPr>
        <p:txBody>
          <a:bodyPr>
            <a:normAutofit/>
          </a:bodyPr>
          <a:lstStyle/>
          <a:p>
            <a:pPr marL="0" indent="0">
              <a:buNone/>
            </a:pPr>
            <a:r>
              <a:rPr lang="en-US" altLang="zh-CN" sz="3800" dirty="0" smtClean="0"/>
              <a:t>1</a:t>
            </a:r>
            <a:r>
              <a:rPr lang="zh-CN" altLang="en-US" sz="3800" dirty="0" smtClean="0"/>
              <a:t>、利器盒内放置的物品</a:t>
            </a:r>
            <a:endParaRPr lang="en-US" altLang="zh-CN" sz="3800" dirty="0" smtClean="0"/>
          </a:p>
          <a:p>
            <a:pPr marL="0" indent="0">
              <a:buNone/>
            </a:pPr>
            <a:r>
              <a:rPr lang="en-US" altLang="zh-CN" sz="3800" dirty="0" smtClean="0"/>
              <a:t>2</a:t>
            </a:r>
            <a:r>
              <a:rPr lang="zh-CN" altLang="en-US" sz="3800" dirty="0" smtClean="0"/>
              <a:t>、废液桶标签的填写及粘贴位置</a:t>
            </a:r>
            <a:endParaRPr lang="en-US" altLang="zh-CN" sz="3800" dirty="0" smtClean="0"/>
          </a:p>
          <a:p>
            <a:pPr marL="0" indent="0">
              <a:buNone/>
            </a:pPr>
            <a:r>
              <a:rPr lang="en-US" altLang="zh-CN" sz="3800" dirty="0" smtClean="0"/>
              <a:t>3</a:t>
            </a:r>
            <a:r>
              <a:rPr lang="zh-CN" altLang="en-US" sz="3800" dirty="0" smtClean="0"/>
              <a:t>、废液桶废液量及桶内盖</a:t>
            </a:r>
            <a:endParaRPr lang="en-US" altLang="zh-CN" sz="3800" dirty="0" smtClean="0"/>
          </a:p>
          <a:p>
            <a:pPr marL="0" indent="0">
              <a:buNone/>
            </a:pPr>
            <a:r>
              <a:rPr lang="en-US" altLang="zh-CN" sz="3800" dirty="0" smtClean="0"/>
              <a:t>4</a:t>
            </a:r>
            <a:r>
              <a:rPr lang="zh-CN" altLang="en-US" sz="3800" dirty="0" smtClean="0"/>
              <a:t>、细胞间的垃圾的分类</a:t>
            </a:r>
            <a:endParaRPr lang="en-US" altLang="zh-CN" sz="3800" dirty="0" smtClean="0"/>
          </a:p>
          <a:p>
            <a:pPr marL="0" indent="0">
              <a:buNone/>
            </a:pPr>
            <a:r>
              <a:rPr lang="en-US" altLang="zh-CN" sz="3800" dirty="0" smtClean="0"/>
              <a:t>5</a:t>
            </a:r>
            <a:r>
              <a:rPr lang="zh-CN" altLang="en-US" sz="3800" dirty="0" smtClean="0"/>
              <a:t>、空试瓶的存放</a:t>
            </a:r>
            <a:endParaRPr lang="en-US" altLang="zh-CN" sz="3800" dirty="0" smtClean="0"/>
          </a:p>
        </p:txBody>
      </p:sp>
    </p:spTree>
    <p:extLst>
      <p:ext uri="{BB962C8B-B14F-4D97-AF65-F5344CB8AC3E}">
        <p14:creationId xmlns:p14="http://schemas.microsoft.com/office/powerpoint/2010/main" val="185231161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a:xfrm>
            <a:off x="467544" y="404664"/>
            <a:ext cx="8229600" cy="1252728"/>
          </a:xfrm>
        </p:spPr>
        <p:txBody>
          <a:bodyPr>
            <a:normAutofit/>
          </a:bodyPr>
          <a:lstStyle/>
          <a:p>
            <a:r>
              <a:rPr lang="en-US" altLang="zh-CN" sz="4000" b="1" dirty="0" smtClean="0"/>
              <a:t>1</a:t>
            </a:r>
            <a:r>
              <a:rPr lang="zh-CN" altLang="en-US" sz="4000" b="1" dirty="0" smtClean="0"/>
              <a:t>、利器盒内放置的物品</a:t>
            </a:r>
            <a:endParaRPr lang="zh-CN" altLang="en-US" sz="4000" b="1" dirty="0"/>
          </a:p>
        </p:txBody>
      </p:sp>
      <p:sp>
        <p:nvSpPr>
          <p:cNvPr id="5" name="文本占位符 4"/>
          <p:cNvSpPr>
            <a:spLocks noGrp="1"/>
          </p:cNvSpPr>
          <p:nvPr>
            <p:ph type="body" idx="1"/>
          </p:nvPr>
        </p:nvSpPr>
        <p:spPr>
          <a:xfrm>
            <a:off x="632225" y="1412776"/>
            <a:ext cx="3822192" cy="639762"/>
          </a:xfrm>
        </p:spPr>
        <p:txBody>
          <a:bodyPr>
            <a:normAutofit/>
          </a:bodyPr>
          <a:lstStyle/>
          <a:p>
            <a:pPr algn="ctr"/>
            <a:r>
              <a:rPr lang="zh-CN" altLang="en-US" dirty="0" smtClean="0"/>
              <a:t>正   确</a:t>
            </a:r>
            <a:endParaRPr lang="zh-CN" altLang="en-US" dirty="0"/>
          </a:p>
        </p:txBody>
      </p:sp>
      <p:sp>
        <p:nvSpPr>
          <p:cNvPr id="7" name="文本占位符 6"/>
          <p:cNvSpPr>
            <a:spLocks noGrp="1"/>
          </p:cNvSpPr>
          <p:nvPr>
            <p:ph sz="half" idx="2"/>
          </p:nvPr>
        </p:nvSpPr>
        <p:spPr/>
        <p:txBody>
          <a:bodyPr/>
          <a:lstStyle/>
          <a:p>
            <a:endParaRPr lang="zh-CN" altLang="en-US" dirty="0"/>
          </a:p>
          <a:p>
            <a:endParaRPr lang="zh-CN" altLang="en-US" dirty="0"/>
          </a:p>
        </p:txBody>
      </p:sp>
      <p:sp>
        <p:nvSpPr>
          <p:cNvPr id="2" name="文本占位符 1"/>
          <p:cNvSpPr>
            <a:spLocks noGrp="1"/>
          </p:cNvSpPr>
          <p:nvPr>
            <p:ph type="body" sz="quarter" idx="3"/>
          </p:nvPr>
        </p:nvSpPr>
        <p:spPr>
          <a:xfrm>
            <a:off x="4792754" y="1340768"/>
            <a:ext cx="3682368" cy="720080"/>
          </a:xfrm>
        </p:spPr>
        <p:txBody>
          <a:bodyPr/>
          <a:lstStyle/>
          <a:p>
            <a:pPr algn="ctr"/>
            <a:r>
              <a:rPr lang="zh-CN" altLang="en-US" dirty="0" smtClean="0"/>
              <a:t>错  误</a:t>
            </a:r>
            <a:endParaRPr lang="zh-CN" altLang="en-US" dirty="0"/>
          </a:p>
        </p:txBody>
      </p:sp>
      <p:sp>
        <p:nvSpPr>
          <p:cNvPr id="3" name="内容占位符 2"/>
          <p:cNvSpPr>
            <a:spLocks noGrp="1"/>
          </p:cNvSpPr>
          <p:nvPr>
            <p:ph sz="quarter" idx="4"/>
          </p:nvPr>
        </p:nvSpPr>
        <p:spPr/>
        <p:txBody>
          <a:bodyPr/>
          <a:lstStyle/>
          <a:p>
            <a:endParaRPr lang="zh-CN" altLang="en-US" dirty="0"/>
          </a:p>
          <a:p>
            <a:endParaRPr lang="zh-CN" altLang="en-US" dirty="0"/>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26348" y="2154147"/>
            <a:ext cx="3528392" cy="40207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descr="C:\Users\TNT\Documents\Tencent Files\23685039\Image\C2C\2CEFB74083001204F46F95D74FA7FE73.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4196" y="2154147"/>
            <a:ext cx="3698250" cy="40207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666439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sz="4000" b="1" dirty="0" smtClean="0"/>
              <a:t>2</a:t>
            </a:r>
            <a:r>
              <a:rPr lang="zh-CN" altLang="en-US" sz="4000" b="1" dirty="0" smtClean="0"/>
              <a:t>、废液桶标签填写及粘贴位置</a:t>
            </a:r>
            <a:endParaRPr lang="zh-CN" altLang="en-US" sz="4000" b="1" dirty="0"/>
          </a:p>
        </p:txBody>
      </p:sp>
      <p:sp>
        <p:nvSpPr>
          <p:cNvPr id="3" name="文本占位符 2"/>
          <p:cNvSpPr>
            <a:spLocks noGrp="1"/>
          </p:cNvSpPr>
          <p:nvPr>
            <p:ph type="body" idx="1"/>
          </p:nvPr>
        </p:nvSpPr>
        <p:spPr>
          <a:xfrm>
            <a:off x="788694" y="1196752"/>
            <a:ext cx="3822192" cy="639762"/>
          </a:xfrm>
        </p:spPr>
        <p:txBody>
          <a:bodyPr>
            <a:normAutofit fontScale="92500"/>
          </a:bodyPr>
          <a:lstStyle/>
          <a:p>
            <a:pPr algn="ctr"/>
            <a:r>
              <a:rPr lang="zh-CN" altLang="en-US" dirty="0" smtClean="0"/>
              <a:t>正确的标签填写及粘贴位置</a:t>
            </a:r>
            <a:endParaRPr lang="zh-CN" altLang="en-US" dirty="0"/>
          </a:p>
        </p:txBody>
      </p:sp>
      <p:sp>
        <p:nvSpPr>
          <p:cNvPr id="7" name="文本占位符 6"/>
          <p:cNvSpPr>
            <a:spLocks noGrp="1"/>
          </p:cNvSpPr>
          <p:nvPr>
            <p:ph type="body" sz="quarter" idx="3"/>
          </p:nvPr>
        </p:nvSpPr>
        <p:spPr>
          <a:xfrm>
            <a:off x="4686972" y="1268760"/>
            <a:ext cx="3822192" cy="639762"/>
          </a:xfrm>
        </p:spPr>
        <p:txBody>
          <a:bodyPr/>
          <a:lstStyle/>
          <a:p>
            <a:pPr algn="ctr"/>
            <a:r>
              <a:rPr lang="zh-CN" altLang="en-US" dirty="0" smtClean="0"/>
              <a:t>错误的贴粘位置</a:t>
            </a:r>
            <a:endParaRPr lang="zh-CN" altLang="en-US" dirty="0"/>
          </a:p>
        </p:txBody>
      </p:sp>
      <p:pic>
        <p:nvPicPr>
          <p:cNvPr id="3075" name="Picture 3" descr="C:\Users\TNT\Documents\Tencent Files\23685039\Image\C2C\F77C74A9313836FB7138F28C9E7A08D4.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4617713" y="2375175"/>
            <a:ext cx="3960710" cy="3332057"/>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Users\TNT\Documents\Tencent Files\23685039\Image\C2C\943E29C0C41C83CAFC62DC5FB8286A8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694473" y="2481989"/>
            <a:ext cx="4010635" cy="31683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729614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sz="4000" b="1" dirty="0" smtClean="0"/>
              <a:t>3</a:t>
            </a:r>
            <a:r>
              <a:rPr lang="zh-CN" altLang="en-US" sz="4000" b="1" dirty="0" smtClean="0"/>
              <a:t>、废液桶废液量及桶、盖</a:t>
            </a:r>
            <a:endParaRPr lang="zh-CN" altLang="en-US" sz="4000" b="1" dirty="0"/>
          </a:p>
        </p:txBody>
      </p:sp>
      <p:sp>
        <p:nvSpPr>
          <p:cNvPr id="3" name="文本占位符 2"/>
          <p:cNvSpPr>
            <a:spLocks noGrp="1"/>
          </p:cNvSpPr>
          <p:nvPr>
            <p:ph type="body" idx="1"/>
          </p:nvPr>
        </p:nvSpPr>
        <p:spPr>
          <a:xfrm>
            <a:off x="1115616" y="1268760"/>
            <a:ext cx="3822192" cy="639762"/>
          </a:xfrm>
        </p:spPr>
        <p:txBody>
          <a:bodyPr/>
          <a:lstStyle/>
          <a:p>
            <a:r>
              <a:rPr lang="zh-CN" altLang="en-US" dirty="0" smtClean="0"/>
              <a:t>正确的贮存量及内盖</a:t>
            </a:r>
            <a:endParaRPr lang="zh-CN" altLang="en-US" dirty="0"/>
          </a:p>
        </p:txBody>
      </p:sp>
      <p:sp>
        <p:nvSpPr>
          <p:cNvPr id="5" name="文本占位符 4"/>
          <p:cNvSpPr>
            <a:spLocks noGrp="1"/>
          </p:cNvSpPr>
          <p:nvPr>
            <p:ph type="body" sz="quarter" idx="3"/>
          </p:nvPr>
        </p:nvSpPr>
        <p:spPr>
          <a:xfrm>
            <a:off x="5220072" y="1268760"/>
            <a:ext cx="3822192" cy="639762"/>
          </a:xfrm>
        </p:spPr>
        <p:txBody>
          <a:bodyPr>
            <a:normAutofit fontScale="92500"/>
          </a:bodyPr>
          <a:lstStyle/>
          <a:p>
            <a:r>
              <a:rPr lang="zh-CN" altLang="en-US" dirty="0" smtClean="0"/>
              <a:t>错误的贮存桶及代替的内盖</a:t>
            </a:r>
            <a:endParaRPr lang="zh-CN" alt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08892" y="2176415"/>
            <a:ext cx="2467101" cy="3736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descr="C:\Users\TNT\Documents\Tencent Files\23685039\Image\C2C\`0MD4Y~W8GGY8]5])E)[7DH.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258" y="2200589"/>
            <a:ext cx="2580170" cy="3712308"/>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0800000">
            <a:off x="3179402" y="2176415"/>
            <a:ext cx="2209044" cy="3736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0426027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67544" y="332656"/>
            <a:ext cx="8229600" cy="1080120"/>
          </a:xfrm>
        </p:spPr>
        <p:txBody>
          <a:bodyPr>
            <a:normAutofit/>
          </a:bodyPr>
          <a:lstStyle/>
          <a:p>
            <a:r>
              <a:rPr lang="en-US" altLang="zh-CN" sz="4000" b="1" dirty="0"/>
              <a:t>4</a:t>
            </a:r>
            <a:r>
              <a:rPr lang="zh-CN" altLang="en-US" sz="4000" b="1" dirty="0" smtClean="0"/>
              <a:t>、细胞间垃圾分类</a:t>
            </a:r>
            <a:endParaRPr lang="zh-CN" altLang="en-US" sz="4000" b="1" dirty="0"/>
          </a:p>
        </p:txBody>
      </p:sp>
      <p:sp>
        <p:nvSpPr>
          <p:cNvPr id="3" name="文本占位符 2"/>
          <p:cNvSpPr>
            <a:spLocks noGrp="1"/>
          </p:cNvSpPr>
          <p:nvPr>
            <p:ph type="body" idx="1"/>
          </p:nvPr>
        </p:nvSpPr>
        <p:spPr>
          <a:xfrm>
            <a:off x="930270" y="1628800"/>
            <a:ext cx="2057554" cy="648072"/>
          </a:xfrm>
        </p:spPr>
        <p:txBody>
          <a:bodyPr>
            <a:normAutofit fontScale="85000" lnSpcReduction="20000"/>
          </a:bodyPr>
          <a:lstStyle/>
          <a:p>
            <a:pPr algn="ctr"/>
            <a:r>
              <a:rPr lang="zh-CN" altLang="en-US" dirty="0" smtClean="0"/>
              <a:t>生活垃圾</a:t>
            </a:r>
            <a:endParaRPr lang="en-US" altLang="zh-CN" dirty="0" smtClean="0"/>
          </a:p>
          <a:p>
            <a:pPr algn="ctr"/>
            <a:r>
              <a:rPr lang="zh-CN" altLang="en-US" dirty="0" smtClean="0"/>
              <a:t>（红颜色桶）</a:t>
            </a:r>
            <a:endParaRPr lang="zh-CN" altLang="en-US" dirty="0"/>
          </a:p>
        </p:txBody>
      </p:sp>
      <p:sp>
        <p:nvSpPr>
          <p:cNvPr id="5" name="文本占位符 4"/>
          <p:cNvSpPr>
            <a:spLocks noGrp="1"/>
          </p:cNvSpPr>
          <p:nvPr>
            <p:ph type="body" sz="quarter" idx="3"/>
          </p:nvPr>
        </p:nvSpPr>
        <p:spPr>
          <a:xfrm>
            <a:off x="3352469" y="1628800"/>
            <a:ext cx="2592288" cy="720080"/>
          </a:xfrm>
        </p:spPr>
        <p:txBody>
          <a:bodyPr>
            <a:normAutofit fontScale="85000" lnSpcReduction="10000"/>
          </a:bodyPr>
          <a:lstStyle/>
          <a:p>
            <a:pPr algn="ctr"/>
            <a:r>
              <a:rPr lang="zh-CN" altLang="en-US" dirty="0" smtClean="0"/>
              <a:t>需灭菌处理后的垃圾</a:t>
            </a:r>
            <a:endParaRPr lang="en-US" altLang="zh-CN" dirty="0" smtClean="0"/>
          </a:p>
          <a:p>
            <a:pPr algn="ctr"/>
            <a:r>
              <a:rPr lang="zh-CN" altLang="en-US" dirty="0" smtClean="0"/>
              <a:t>（蓝颜色桶）</a:t>
            </a:r>
            <a:endParaRPr lang="zh-CN" alt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7090" y="2420888"/>
            <a:ext cx="2376264" cy="3312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11481" y="2406595"/>
            <a:ext cx="2088232" cy="3312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文本占位符 4"/>
          <p:cNvSpPr txBox="1">
            <a:spLocks/>
          </p:cNvSpPr>
          <p:nvPr/>
        </p:nvSpPr>
        <p:spPr>
          <a:xfrm>
            <a:off x="6239473" y="1700808"/>
            <a:ext cx="2160240" cy="576064"/>
          </a:xfrm>
          <a:prstGeom prst="rect">
            <a:avLst/>
          </a:prstGeom>
        </p:spPr>
        <p:txBody>
          <a:bodyPr vert="horz" lIns="91440" tIns="45720" rIns="91440" bIns="45720" rtlCol="0" anchor="ctr">
            <a:normAutofit/>
          </a:bodyPr>
          <a:lstStyle>
            <a:lvl1pPr marL="0" indent="0" algn="ctr" defTabSz="914400" rtl="0" eaLnBrk="1" latinLnBrk="0" hangingPunct="1">
              <a:spcBef>
                <a:spcPct val="20000"/>
              </a:spcBef>
              <a:buClr>
                <a:schemeClr val="accent1"/>
              </a:buClr>
              <a:buSzPct val="100000"/>
              <a:buFont typeface="Symbol" pitchFamily="18" charset="2"/>
              <a:buNone/>
              <a:defRPr sz="2400" b="0" i="0" kern="1200">
                <a:solidFill>
                  <a:schemeClr val="tx2"/>
                </a:solidFill>
                <a:latin typeface="+mj-lt"/>
                <a:ea typeface="+mn-ea"/>
                <a:cs typeface="+mn-cs"/>
              </a:defRPr>
            </a:lvl1pPr>
            <a:lvl2pPr marL="457200" indent="0" algn="l" defTabSz="914400" rtl="0" eaLnBrk="1" latinLnBrk="0" hangingPunct="1">
              <a:spcBef>
                <a:spcPct val="20000"/>
              </a:spcBef>
              <a:buClr>
                <a:schemeClr val="accent1"/>
              </a:buClr>
              <a:buSzPct val="100000"/>
              <a:buFont typeface="Symbol" pitchFamily="18" charset="2"/>
              <a:buNone/>
              <a:defRPr sz="2000" b="1" kern="1200">
                <a:solidFill>
                  <a:schemeClr val="tx2"/>
                </a:solidFill>
                <a:latin typeface="+mn-lt"/>
                <a:ea typeface="+mn-ea"/>
                <a:cs typeface="+mn-cs"/>
              </a:defRPr>
            </a:lvl2pPr>
            <a:lvl3pPr marL="914400" indent="0" algn="l" defTabSz="914400" rtl="0" eaLnBrk="1" latinLnBrk="0" hangingPunct="1">
              <a:spcBef>
                <a:spcPct val="20000"/>
              </a:spcBef>
              <a:buClr>
                <a:schemeClr val="accent1"/>
              </a:buClr>
              <a:buSzPct val="100000"/>
              <a:buFont typeface="Symbol" pitchFamily="18" charset="2"/>
              <a:buNone/>
              <a:defRPr sz="1800" b="1" kern="1200">
                <a:solidFill>
                  <a:schemeClr val="tx2"/>
                </a:solidFill>
                <a:latin typeface="+mn-lt"/>
                <a:ea typeface="+mn-ea"/>
                <a:cs typeface="+mn-cs"/>
              </a:defRPr>
            </a:lvl3pPr>
            <a:lvl4pPr marL="1371600" indent="0" algn="l" defTabSz="914400" rtl="0" eaLnBrk="1" latinLnBrk="0" hangingPunct="1">
              <a:spcBef>
                <a:spcPct val="20000"/>
              </a:spcBef>
              <a:buClr>
                <a:schemeClr val="accent1"/>
              </a:buClr>
              <a:buSzPct val="100000"/>
              <a:buFont typeface="Symbol" pitchFamily="18" charset="2"/>
              <a:buNone/>
              <a:defRPr sz="1600" b="1" kern="1200">
                <a:solidFill>
                  <a:schemeClr val="tx2"/>
                </a:solidFill>
                <a:latin typeface="+mn-lt"/>
                <a:ea typeface="+mn-ea"/>
                <a:cs typeface="+mn-cs"/>
              </a:defRPr>
            </a:lvl4pPr>
            <a:lvl5pPr marL="1828800" indent="0" algn="l" defTabSz="914400" rtl="0" eaLnBrk="1" latinLnBrk="0" hangingPunct="1">
              <a:spcBef>
                <a:spcPct val="20000"/>
              </a:spcBef>
              <a:buClr>
                <a:schemeClr val="accent1"/>
              </a:buClr>
              <a:buSzPct val="100000"/>
              <a:buFont typeface="Symbol" pitchFamily="18" charset="2"/>
              <a:buNone/>
              <a:defRPr sz="1600" b="1" kern="1200">
                <a:solidFill>
                  <a:schemeClr val="tx2"/>
                </a:solidFill>
                <a:latin typeface="+mn-lt"/>
                <a:ea typeface="+mn-ea"/>
                <a:cs typeface="+mn-cs"/>
              </a:defRPr>
            </a:lvl5pPr>
            <a:lvl6pPr marL="2286000" indent="0" algn="l" defTabSz="914400" rtl="0" eaLnBrk="1" latinLnBrk="0" hangingPunct="1">
              <a:spcBef>
                <a:spcPts val="384"/>
              </a:spcBef>
              <a:buClr>
                <a:schemeClr val="accent1"/>
              </a:buClr>
              <a:buFont typeface="Symbol" pitchFamily="18" charset="2"/>
              <a:buNone/>
              <a:defRPr sz="1600" b="1" kern="1200">
                <a:solidFill>
                  <a:schemeClr val="tx2"/>
                </a:solidFill>
                <a:latin typeface="+mn-lt"/>
                <a:ea typeface="+mn-ea"/>
                <a:cs typeface="+mn-cs"/>
              </a:defRPr>
            </a:lvl6pPr>
            <a:lvl7pPr marL="2743200" indent="0" algn="l" defTabSz="914400" rtl="0" eaLnBrk="1" latinLnBrk="0" hangingPunct="1">
              <a:spcBef>
                <a:spcPts val="384"/>
              </a:spcBef>
              <a:buClr>
                <a:schemeClr val="accent1"/>
              </a:buClr>
              <a:buFont typeface="Symbol" pitchFamily="18" charset="2"/>
              <a:buNone/>
              <a:defRPr sz="1600" b="1" kern="1200">
                <a:solidFill>
                  <a:schemeClr val="tx2"/>
                </a:solidFill>
                <a:latin typeface="+mn-lt"/>
                <a:ea typeface="+mn-ea"/>
                <a:cs typeface="+mn-cs"/>
              </a:defRPr>
            </a:lvl7pPr>
            <a:lvl8pPr marL="3200400" indent="0" algn="l" defTabSz="914400" rtl="0" eaLnBrk="1" latinLnBrk="0" hangingPunct="1">
              <a:spcBef>
                <a:spcPts val="384"/>
              </a:spcBef>
              <a:buClr>
                <a:schemeClr val="accent1"/>
              </a:buClr>
              <a:buFont typeface="Symbol" pitchFamily="18" charset="2"/>
              <a:buNone/>
              <a:defRPr sz="1600" b="1" kern="1200">
                <a:solidFill>
                  <a:schemeClr val="tx2"/>
                </a:solidFill>
                <a:latin typeface="+mn-lt"/>
                <a:ea typeface="+mn-ea"/>
                <a:cs typeface="+mn-cs"/>
              </a:defRPr>
            </a:lvl8pPr>
            <a:lvl9pPr marL="3657600" indent="0" algn="l" defTabSz="914400" rtl="0" eaLnBrk="1" latinLnBrk="0" hangingPunct="1">
              <a:spcBef>
                <a:spcPts val="384"/>
              </a:spcBef>
              <a:buClr>
                <a:schemeClr val="accent1"/>
              </a:buClr>
              <a:buFont typeface="Symbol" pitchFamily="18" charset="2"/>
              <a:buNone/>
              <a:defRPr sz="1600" b="1" kern="1200">
                <a:solidFill>
                  <a:schemeClr val="tx2"/>
                </a:solidFill>
                <a:latin typeface="+mn-lt"/>
                <a:ea typeface="+mn-ea"/>
                <a:cs typeface="+mn-cs"/>
              </a:defRPr>
            </a:lvl9pPr>
          </a:lstStyle>
          <a:p>
            <a:r>
              <a:rPr lang="zh-CN" altLang="en-US" sz="2000" b="1" dirty="0" smtClean="0">
                <a:solidFill>
                  <a:schemeClr val="tx1"/>
                </a:solidFill>
              </a:rPr>
              <a:t>移液管存放处</a:t>
            </a:r>
            <a:endParaRPr lang="zh-CN" altLang="en-US" sz="2000" b="1" dirty="0">
              <a:solidFill>
                <a:schemeClr val="tx1"/>
              </a:solidFill>
            </a:endParaRPr>
          </a:p>
        </p:txBody>
      </p:sp>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87841" y="2420888"/>
            <a:ext cx="2667000" cy="33253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6142553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sz="4000" b="1" dirty="0" smtClean="0"/>
              <a:t>5</a:t>
            </a:r>
            <a:r>
              <a:rPr lang="zh-CN" altLang="en-US" sz="4000" b="1" dirty="0" smtClean="0"/>
              <a:t>、废液瓶存放</a:t>
            </a:r>
            <a:endParaRPr lang="zh-CN" altLang="en-US" sz="4000" b="1" dirty="0"/>
          </a:p>
        </p:txBody>
      </p:sp>
      <p:pic>
        <p:nvPicPr>
          <p:cNvPr id="3073" name="Picture 1" descr="C:\Users\TNT\Documents\Tencent Files\23685039\Image\C2C\B6485BFAED7FC6A40877280318D6E1E6.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4139330" y="2125920"/>
            <a:ext cx="4428371" cy="3434132"/>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C:\Users\TNT\Documents\Tencent Files\23685039\Image\C2C\87F9CE80F3B83E1E38B5C7F507EF87DF.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269582" y="2114794"/>
            <a:ext cx="4428372" cy="34563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127357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a:xfrm>
            <a:off x="467544" y="980728"/>
            <a:ext cx="8229600" cy="1252728"/>
          </a:xfrm>
        </p:spPr>
        <p:txBody>
          <a:bodyPr>
            <a:noAutofit/>
          </a:bodyPr>
          <a:lstStyle/>
          <a:p>
            <a:r>
              <a:rPr lang="zh-CN" altLang="en-US" sz="4000" b="1" dirty="0" smtClean="0">
                <a:solidFill>
                  <a:schemeClr val="tx2"/>
                </a:solidFill>
                <a:latin typeface="+mn-ea"/>
                <a:ea typeface="+mn-ea"/>
              </a:rPr>
              <a:t>五、注意事项</a:t>
            </a:r>
            <a:endParaRPr lang="zh-CN" altLang="en-US" sz="4000" b="1" dirty="0">
              <a:solidFill>
                <a:schemeClr val="tx2"/>
              </a:solidFill>
              <a:latin typeface="+mn-ea"/>
              <a:ea typeface="+mn-ea"/>
            </a:endParaRPr>
          </a:p>
        </p:txBody>
      </p:sp>
      <p:sp>
        <p:nvSpPr>
          <p:cNvPr id="2" name="内容占位符 1"/>
          <p:cNvSpPr>
            <a:spLocks noGrp="1"/>
          </p:cNvSpPr>
          <p:nvPr>
            <p:ph idx="1"/>
          </p:nvPr>
        </p:nvSpPr>
        <p:spPr>
          <a:xfrm>
            <a:off x="1187624" y="2348880"/>
            <a:ext cx="7408333" cy="3168352"/>
          </a:xfrm>
        </p:spPr>
        <p:txBody>
          <a:bodyPr>
            <a:normAutofit/>
          </a:bodyPr>
          <a:lstStyle/>
          <a:p>
            <a:pPr marL="0" indent="0">
              <a:buNone/>
            </a:pPr>
            <a:r>
              <a:rPr lang="en-US" altLang="zh-CN" sz="3600" dirty="0" smtClean="0"/>
              <a:t>1</a:t>
            </a:r>
            <a:r>
              <a:rPr lang="zh-CN" altLang="en-US" sz="3600" dirty="0"/>
              <a:t>、用电注意事项</a:t>
            </a:r>
          </a:p>
          <a:p>
            <a:pPr marL="0" indent="0">
              <a:buNone/>
            </a:pPr>
            <a:r>
              <a:rPr lang="en-US" altLang="zh-CN" sz="3600" dirty="0" smtClean="0"/>
              <a:t>2</a:t>
            </a:r>
            <a:r>
              <a:rPr lang="zh-CN" altLang="en-US" sz="3600" dirty="0" smtClean="0"/>
              <a:t>、仪器设备管理</a:t>
            </a:r>
            <a:endParaRPr lang="en-US" altLang="zh-CN" sz="3600" dirty="0" smtClean="0"/>
          </a:p>
          <a:p>
            <a:pPr marL="0" indent="0">
              <a:buNone/>
            </a:pPr>
            <a:r>
              <a:rPr lang="en-US" altLang="zh-CN" sz="3600" dirty="0" smtClean="0"/>
              <a:t>3</a:t>
            </a:r>
            <a:r>
              <a:rPr lang="zh-CN" altLang="en-US" sz="3600" dirty="0" smtClean="0"/>
              <a:t>、个人安全及卫生</a:t>
            </a:r>
            <a:endParaRPr lang="en-US" altLang="zh-CN" sz="3600" dirty="0" smtClean="0"/>
          </a:p>
          <a:p>
            <a:pPr marL="0" indent="0">
              <a:buNone/>
            </a:pPr>
            <a:r>
              <a:rPr lang="en-US" altLang="zh-CN" sz="3600" dirty="0" smtClean="0"/>
              <a:t>4</a:t>
            </a:r>
            <a:r>
              <a:rPr lang="zh-CN" altLang="en-US" sz="3600" dirty="0" smtClean="0"/>
              <a:t>、公共平台维修</a:t>
            </a:r>
            <a:endParaRPr lang="en-US" altLang="zh-CN" sz="3600" dirty="0" smtClean="0"/>
          </a:p>
          <a:p>
            <a:pPr marL="0" indent="0">
              <a:buNone/>
            </a:pPr>
            <a:endParaRPr lang="zh-CN" altLang="en-US" sz="3800" dirty="0"/>
          </a:p>
        </p:txBody>
      </p:sp>
    </p:spTree>
    <p:extLst>
      <p:ext uri="{BB962C8B-B14F-4D97-AF65-F5344CB8AC3E}">
        <p14:creationId xmlns:p14="http://schemas.microsoft.com/office/powerpoint/2010/main" val="61063046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565058" y="1124744"/>
            <a:ext cx="8136904" cy="4708981"/>
          </a:xfrm>
          <a:prstGeom prst="rect">
            <a:avLst/>
          </a:prstGeom>
        </p:spPr>
        <p:txBody>
          <a:bodyPr wrap="square">
            <a:spAutoFit/>
          </a:bodyPr>
          <a:lstStyle/>
          <a:p>
            <a:pPr>
              <a:spcBef>
                <a:spcPts val="600"/>
              </a:spcBef>
              <a:spcAft>
                <a:spcPts val="600"/>
              </a:spcAft>
            </a:pPr>
            <a:r>
              <a:rPr lang="en-US" altLang="zh-CN" sz="3000" dirty="0" smtClean="0"/>
              <a:t>1</a:t>
            </a:r>
            <a:r>
              <a:rPr lang="zh-CN" altLang="en-US" sz="3000" dirty="0" smtClean="0"/>
              <a:t>）</a:t>
            </a:r>
            <a:r>
              <a:rPr lang="zh-CN" altLang="zh-CN" sz="3000" dirty="0" smtClean="0"/>
              <a:t>严禁</a:t>
            </a:r>
            <a:r>
              <a:rPr lang="zh-CN" altLang="zh-CN" sz="3000" dirty="0"/>
              <a:t>在实验室乱搭线，或是直接将带电的接线板放置在地上。</a:t>
            </a:r>
          </a:p>
          <a:p>
            <a:pPr>
              <a:spcBef>
                <a:spcPts val="600"/>
              </a:spcBef>
              <a:spcAft>
                <a:spcPts val="600"/>
              </a:spcAft>
            </a:pPr>
            <a:r>
              <a:rPr lang="en-US" altLang="zh-CN" sz="3000" dirty="0" smtClean="0"/>
              <a:t>2</a:t>
            </a:r>
            <a:r>
              <a:rPr lang="zh-CN" altLang="en-US" sz="3000" dirty="0" smtClean="0"/>
              <a:t>）</a:t>
            </a:r>
            <a:r>
              <a:rPr lang="en-US" altLang="zh-CN" sz="3000" dirty="0" smtClean="0"/>
              <a:t> </a:t>
            </a:r>
            <a:r>
              <a:rPr lang="zh-CN" altLang="zh-CN" sz="3000" dirty="0" smtClean="0"/>
              <a:t>各</a:t>
            </a:r>
            <a:r>
              <a:rPr lang="zh-CN" altLang="zh-CN" sz="3000" dirty="0"/>
              <a:t>实验室</a:t>
            </a:r>
            <a:r>
              <a:rPr lang="zh-CN" altLang="zh-CN" sz="3000" dirty="0" smtClean="0"/>
              <a:t>的设备</a:t>
            </a:r>
            <a:r>
              <a:rPr lang="zh-CN" altLang="zh-CN" sz="3000" dirty="0"/>
              <a:t>均</a:t>
            </a:r>
            <a:r>
              <a:rPr lang="zh-CN" altLang="zh-CN" sz="3000" dirty="0" smtClean="0"/>
              <a:t>需专人</a:t>
            </a:r>
            <a:r>
              <a:rPr lang="zh-CN" altLang="zh-CN" sz="3000" dirty="0"/>
              <a:t>负责，并在每周做卫生时清理设备的顶部和内部，各个设备</a:t>
            </a:r>
            <a:r>
              <a:rPr lang="zh-CN" altLang="zh-CN" sz="3000" dirty="0" smtClean="0"/>
              <a:t>的顶部</a:t>
            </a:r>
            <a:r>
              <a:rPr lang="zh-CN" altLang="zh-CN" sz="3000" dirty="0"/>
              <a:t>和周围</a:t>
            </a:r>
            <a:r>
              <a:rPr lang="zh-CN" altLang="zh-CN" sz="3000" dirty="0" smtClean="0"/>
              <a:t>不</a:t>
            </a:r>
            <a:r>
              <a:rPr lang="zh-CN" altLang="en-US" sz="3000" dirty="0" smtClean="0"/>
              <a:t>能</a:t>
            </a:r>
            <a:r>
              <a:rPr lang="zh-CN" altLang="zh-CN" sz="3000" dirty="0" smtClean="0"/>
              <a:t>堆放</a:t>
            </a:r>
            <a:r>
              <a:rPr lang="zh-CN" altLang="zh-CN" sz="3000" dirty="0"/>
              <a:t>杂物，以免影响设备的散热</a:t>
            </a:r>
            <a:r>
              <a:rPr lang="zh-CN" altLang="zh-CN" sz="3000" dirty="0" smtClean="0"/>
              <a:t>。</a:t>
            </a:r>
            <a:endParaRPr lang="en-US" altLang="zh-CN" sz="3000" dirty="0" smtClean="0"/>
          </a:p>
          <a:p>
            <a:pPr>
              <a:spcBef>
                <a:spcPts val="600"/>
              </a:spcBef>
              <a:spcAft>
                <a:spcPts val="600"/>
              </a:spcAft>
            </a:pPr>
            <a:r>
              <a:rPr lang="en-US" altLang="zh-CN" sz="3000" dirty="0" smtClean="0"/>
              <a:t>3</a:t>
            </a:r>
            <a:r>
              <a:rPr lang="zh-CN" altLang="en-US" sz="3000" dirty="0" smtClean="0"/>
              <a:t>）</a:t>
            </a:r>
            <a:r>
              <a:rPr lang="zh-CN" altLang="zh-CN" sz="3000" dirty="0" smtClean="0"/>
              <a:t>插座</a:t>
            </a:r>
            <a:r>
              <a:rPr lang="zh-CN" altLang="zh-CN" sz="3000" dirty="0"/>
              <a:t>、</a:t>
            </a:r>
            <a:r>
              <a:rPr lang="zh-CN" altLang="zh-CN" sz="3000" dirty="0" smtClean="0"/>
              <a:t>接线板</a:t>
            </a:r>
            <a:r>
              <a:rPr lang="zh-CN" altLang="en-US" sz="3000" dirty="0" smtClean="0"/>
              <a:t>（维修仪器等特殊情况）</a:t>
            </a:r>
            <a:r>
              <a:rPr lang="zh-CN" altLang="zh-CN" sz="3000" dirty="0" smtClean="0"/>
              <a:t>周围</a:t>
            </a:r>
            <a:r>
              <a:rPr lang="zh-CN" altLang="zh-CN" sz="3000" dirty="0"/>
              <a:t>不能堆放杂物，以免引起火灾。</a:t>
            </a:r>
          </a:p>
          <a:p>
            <a:pPr>
              <a:spcBef>
                <a:spcPts val="600"/>
              </a:spcBef>
              <a:spcAft>
                <a:spcPts val="600"/>
              </a:spcAft>
            </a:pPr>
            <a:r>
              <a:rPr lang="en-US" altLang="zh-CN" sz="3000" dirty="0" smtClean="0"/>
              <a:t>4</a:t>
            </a:r>
            <a:r>
              <a:rPr lang="zh-CN" altLang="en-US" sz="3000" dirty="0" smtClean="0"/>
              <a:t>）</a:t>
            </a:r>
            <a:r>
              <a:rPr lang="zh-CN" altLang="zh-CN" sz="3000" dirty="0" smtClean="0"/>
              <a:t>经常</a:t>
            </a:r>
            <a:r>
              <a:rPr lang="zh-CN" altLang="zh-CN" sz="3000" dirty="0"/>
              <a:t>检查</a:t>
            </a:r>
            <a:r>
              <a:rPr lang="zh-CN" altLang="zh-CN" sz="3000" dirty="0" smtClean="0"/>
              <a:t>各自</a:t>
            </a:r>
            <a:r>
              <a:rPr lang="zh-CN" altLang="en-US" sz="3000" dirty="0" smtClean="0"/>
              <a:t>使用和管理的仪器设备</a:t>
            </a:r>
            <a:r>
              <a:rPr lang="zh-CN" altLang="zh-CN" sz="3000" dirty="0" smtClean="0"/>
              <a:t>的</a:t>
            </a:r>
            <a:r>
              <a:rPr lang="zh-CN" altLang="zh-CN" sz="3000" dirty="0"/>
              <a:t>电源</a:t>
            </a:r>
            <a:r>
              <a:rPr lang="zh-CN" altLang="zh-CN" sz="3000" dirty="0" smtClean="0"/>
              <a:t>，电源线</a:t>
            </a:r>
            <a:r>
              <a:rPr lang="zh-CN" altLang="en-US" sz="3000" dirty="0" smtClean="0"/>
              <a:t>有</a:t>
            </a:r>
            <a:r>
              <a:rPr lang="zh-CN" altLang="zh-CN" sz="3000" dirty="0" smtClean="0"/>
              <a:t>老化情况</a:t>
            </a:r>
            <a:r>
              <a:rPr lang="zh-CN" altLang="en-US" sz="3000" dirty="0" smtClean="0"/>
              <a:t>的</a:t>
            </a:r>
            <a:r>
              <a:rPr lang="zh-CN" altLang="zh-CN" sz="3000" dirty="0" smtClean="0"/>
              <a:t>，</a:t>
            </a:r>
            <a:r>
              <a:rPr lang="zh-CN" altLang="zh-CN" sz="3000" dirty="0"/>
              <a:t>及时报修更换</a:t>
            </a:r>
            <a:r>
              <a:rPr lang="zh-CN" altLang="zh-CN" sz="3000" dirty="0" smtClean="0"/>
              <a:t>。</a:t>
            </a:r>
            <a:endParaRPr lang="zh-CN" altLang="zh-CN" sz="3000" dirty="0"/>
          </a:p>
        </p:txBody>
      </p:sp>
      <p:sp>
        <p:nvSpPr>
          <p:cNvPr id="3" name="标题 2"/>
          <p:cNvSpPr txBox="1">
            <a:spLocks/>
          </p:cNvSpPr>
          <p:nvPr/>
        </p:nvSpPr>
        <p:spPr>
          <a:xfrm>
            <a:off x="448910" y="413225"/>
            <a:ext cx="8229600" cy="874511"/>
          </a:xfrm>
          <a:prstGeom prst="rect">
            <a:avLst/>
          </a:prstGeom>
        </p:spPr>
        <p:txBody>
          <a:bodyPr>
            <a:noAutofit/>
          </a:bodyPr>
          <a:lst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altLang="zh-CN" sz="4000" b="1" dirty="0" smtClean="0">
                <a:solidFill>
                  <a:schemeClr val="tx2"/>
                </a:solidFill>
                <a:latin typeface="+mn-ea"/>
                <a:ea typeface="+mn-ea"/>
              </a:rPr>
              <a:t>1</a:t>
            </a:r>
            <a:r>
              <a:rPr lang="zh-CN" altLang="en-US" sz="4000" b="1" dirty="0" smtClean="0">
                <a:solidFill>
                  <a:schemeClr val="tx2"/>
                </a:solidFill>
                <a:latin typeface="+mn-ea"/>
                <a:ea typeface="+mn-ea"/>
              </a:rPr>
              <a:t>、用电注意事项</a:t>
            </a:r>
            <a:endParaRPr lang="zh-CN" altLang="en-US" sz="4000" b="1" dirty="0">
              <a:solidFill>
                <a:schemeClr val="tx2"/>
              </a:solidFill>
              <a:latin typeface="+mn-ea"/>
              <a:ea typeface="+mn-ea"/>
            </a:endParaRPr>
          </a:p>
        </p:txBody>
      </p:sp>
    </p:spTree>
    <p:extLst>
      <p:ext uri="{BB962C8B-B14F-4D97-AF65-F5344CB8AC3E}">
        <p14:creationId xmlns:p14="http://schemas.microsoft.com/office/powerpoint/2010/main" val="67986402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p:cNvSpPr>
            <a:spLocks noGrp="1"/>
          </p:cNvSpPr>
          <p:nvPr>
            <p:ph type="title"/>
          </p:nvPr>
        </p:nvSpPr>
        <p:spPr>
          <a:xfrm>
            <a:off x="467544" y="980728"/>
            <a:ext cx="8229600" cy="1224136"/>
          </a:xfrm>
        </p:spPr>
        <p:txBody>
          <a:bodyPr>
            <a:noAutofit/>
          </a:bodyPr>
          <a:lstStyle/>
          <a:p>
            <a:r>
              <a:rPr lang="zh-CN" altLang="en-US" sz="4000" b="1" dirty="0">
                <a:solidFill>
                  <a:schemeClr val="tx2"/>
                </a:solidFill>
                <a:latin typeface="+mn-ea"/>
                <a:ea typeface="+mn-ea"/>
              </a:rPr>
              <a:t>一、生物医学光子学功能实验室五级责任书（生物化学平台版</a:t>
            </a:r>
            <a:r>
              <a:rPr lang="zh-CN" altLang="en-US" sz="4000" b="1" dirty="0" smtClean="0">
                <a:solidFill>
                  <a:schemeClr val="tx2"/>
                </a:solidFill>
                <a:latin typeface="+mn-ea"/>
                <a:ea typeface="+mn-ea"/>
              </a:rPr>
              <a:t>）</a:t>
            </a:r>
            <a:endParaRPr lang="zh-CN" altLang="en-US" sz="4000" b="1" dirty="0">
              <a:solidFill>
                <a:schemeClr val="tx2"/>
              </a:solidFill>
              <a:latin typeface="+mn-ea"/>
              <a:ea typeface="+mn-ea"/>
            </a:endParaRPr>
          </a:p>
        </p:txBody>
      </p:sp>
      <p:sp>
        <p:nvSpPr>
          <p:cNvPr id="2" name="内容占位符 1"/>
          <p:cNvSpPr>
            <a:spLocks noGrp="1"/>
          </p:cNvSpPr>
          <p:nvPr>
            <p:ph idx="1"/>
          </p:nvPr>
        </p:nvSpPr>
        <p:spPr>
          <a:xfrm>
            <a:off x="611560" y="2348880"/>
            <a:ext cx="7992888" cy="3312368"/>
          </a:xfrm>
        </p:spPr>
        <p:txBody>
          <a:bodyPr>
            <a:normAutofit fontScale="92500" lnSpcReduction="20000"/>
          </a:bodyPr>
          <a:lstStyle/>
          <a:p>
            <a:pPr marL="0" indent="0">
              <a:lnSpc>
                <a:spcPct val="150000"/>
              </a:lnSpc>
              <a:spcBef>
                <a:spcPts val="600"/>
              </a:spcBef>
              <a:buNone/>
            </a:pPr>
            <a:r>
              <a:rPr lang="en-US" altLang="zh-CN" sz="3800" dirty="0">
                <a:solidFill>
                  <a:schemeClr val="tx1"/>
                </a:solidFill>
              </a:rPr>
              <a:t> </a:t>
            </a:r>
            <a:r>
              <a:rPr lang="en-US" altLang="zh-CN" sz="3800" dirty="0" smtClean="0">
                <a:solidFill>
                  <a:schemeClr val="tx1"/>
                </a:solidFill>
              </a:rPr>
              <a:t>      </a:t>
            </a:r>
            <a:r>
              <a:rPr lang="zh-CN" altLang="zh-CN" sz="3200" b="1" dirty="0" smtClean="0"/>
              <a:t>此</a:t>
            </a:r>
            <a:r>
              <a:rPr lang="zh-CN" altLang="zh-CN" sz="3200" b="1" dirty="0"/>
              <a:t>责任书为四级责任书的补充</a:t>
            </a:r>
            <a:r>
              <a:rPr lang="zh-CN" altLang="en-US" sz="3200" b="1" dirty="0"/>
              <a:t>，</a:t>
            </a:r>
            <a:r>
              <a:rPr lang="zh-CN" altLang="zh-CN" sz="3200" b="1" dirty="0"/>
              <a:t>每一个进入实验室区做实验的人员（老师、学生）均为五级责任人，导师有督促与监管自己学生的职责。</a:t>
            </a:r>
            <a:r>
              <a:rPr lang="zh-CN" altLang="en-US" sz="3200" b="1" dirty="0"/>
              <a:t>每个五级责任人均需仔细阅读并熟读五级责任书中的内容并按规定服从管理</a:t>
            </a:r>
            <a:r>
              <a:rPr lang="zh-CN" altLang="en-US" sz="3200" b="1" dirty="0" smtClean="0"/>
              <a:t>。</a:t>
            </a:r>
            <a:endParaRPr lang="en-US" altLang="zh-CN" sz="3200" b="1" dirty="0"/>
          </a:p>
        </p:txBody>
      </p:sp>
    </p:spTree>
    <p:extLst>
      <p:ext uri="{BB962C8B-B14F-4D97-AF65-F5344CB8AC3E}">
        <p14:creationId xmlns:p14="http://schemas.microsoft.com/office/powerpoint/2010/main" val="107671482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560240" y="1639215"/>
            <a:ext cx="8136904" cy="4308872"/>
          </a:xfrm>
          <a:prstGeom prst="rect">
            <a:avLst/>
          </a:prstGeom>
        </p:spPr>
        <p:txBody>
          <a:bodyPr wrap="square">
            <a:spAutoFit/>
          </a:bodyPr>
          <a:lstStyle/>
          <a:p>
            <a:pPr>
              <a:spcBef>
                <a:spcPts val="600"/>
              </a:spcBef>
              <a:spcAft>
                <a:spcPts val="600"/>
              </a:spcAft>
            </a:pPr>
            <a:r>
              <a:rPr lang="en-US" altLang="zh-CN" sz="2800" dirty="0" smtClean="0"/>
              <a:t>1</a:t>
            </a:r>
            <a:r>
              <a:rPr lang="zh-CN" altLang="en-US" sz="2800" dirty="0"/>
              <a:t>）</a:t>
            </a:r>
            <a:r>
              <a:rPr lang="zh-CN" altLang="zh-CN" sz="2800" dirty="0" smtClean="0"/>
              <a:t>严禁</a:t>
            </a:r>
            <a:r>
              <a:rPr lang="zh-CN" altLang="zh-CN" sz="2800" dirty="0"/>
              <a:t>擅自搬动、改造仪器设备及其配套设施</a:t>
            </a:r>
            <a:r>
              <a:rPr lang="zh-CN" altLang="zh-CN" sz="2800" dirty="0" smtClean="0"/>
              <a:t>。</a:t>
            </a:r>
            <a:endParaRPr lang="en-US" altLang="zh-CN" sz="2800" dirty="0" smtClean="0"/>
          </a:p>
          <a:p>
            <a:pPr>
              <a:spcBef>
                <a:spcPts val="600"/>
              </a:spcBef>
              <a:spcAft>
                <a:spcPts val="600"/>
              </a:spcAft>
            </a:pPr>
            <a:r>
              <a:rPr lang="en-US" altLang="zh-CN" sz="2800" dirty="0" smtClean="0"/>
              <a:t>2</a:t>
            </a:r>
            <a:r>
              <a:rPr lang="zh-CN" altLang="en-US" sz="2800" dirty="0" smtClean="0"/>
              <a:t>）</a:t>
            </a:r>
            <a:r>
              <a:rPr lang="zh-CN" altLang="zh-CN" sz="2800" dirty="0" smtClean="0"/>
              <a:t>不得</a:t>
            </a:r>
            <a:r>
              <a:rPr lang="zh-CN" altLang="zh-CN" sz="2800" dirty="0"/>
              <a:t>私自借出或拿走实验室内任何</a:t>
            </a:r>
            <a:r>
              <a:rPr lang="zh-CN" altLang="zh-CN" sz="2800" dirty="0" smtClean="0"/>
              <a:t>设备</a:t>
            </a:r>
            <a:r>
              <a:rPr lang="zh-CN" altLang="en-US" sz="2800" dirty="0" smtClean="0"/>
              <a:t>、</a:t>
            </a:r>
            <a:r>
              <a:rPr lang="zh-CN" altLang="zh-CN" sz="2800" dirty="0" smtClean="0"/>
              <a:t>材料</a:t>
            </a:r>
            <a:r>
              <a:rPr lang="zh-CN" altLang="en-US" sz="2800" dirty="0" smtClean="0"/>
              <a:t>。</a:t>
            </a:r>
            <a:endParaRPr lang="en-US" altLang="zh-CN" sz="2800" dirty="0" smtClean="0"/>
          </a:p>
          <a:p>
            <a:pPr>
              <a:spcBef>
                <a:spcPts val="600"/>
              </a:spcBef>
              <a:spcAft>
                <a:spcPts val="600"/>
              </a:spcAft>
            </a:pPr>
            <a:r>
              <a:rPr lang="en-US" altLang="zh-CN" sz="2800" dirty="0" smtClean="0"/>
              <a:t>3</a:t>
            </a:r>
            <a:r>
              <a:rPr lang="zh-CN" altLang="en-US" sz="2800" dirty="0" smtClean="0"/>
              <a:t>）</a:t>
            </a:r>
            <a:r>
              <a:rPr lang="zh-CN" altLang="zh-CN" sz="2800" dirty="0" smtClean="0"/>
              <a:t>不得</a:t>
            </a:r>
            <a:r>
              <a:rPr lang="zh-CN" altLang="zh-CN" sz="2800" dirty="0"/>
              <a:t>擅自用本室仪器设备和药品为外来人员做实验。</a:t>
            </a:r>
          </a:p>
          <a:p>
            <a:pPr>
              <a:spcBef>
                <a:spcPts val="600"/>
              </a:spcBef>
              <a:spcAft>
                <a:spcPts val="600"/>
              </a:spcAft>
            </a:pPr>
            <a:r>
              <a:rPr lang="en-US" altLang="zh-CN" sz="2800" dirty="0"/>
              <a:t>4</a:t>
            </a:r>
            <a:r>
              <a:rPr lang="zh-CN" altLang="en-US" sz="2800" dirty="0" smtClean="0"/>
              <a:t>）</a:t>
            </a:r>
            <a:r>
              <a:rPr lang="zh-CN" altLang="zh-CN" sz="2800" dirty="0" smtClean="0"/>
              <a:t>仪器出</a:t>
            </a:r>
            <a:r>
              <a:rPr lang="zh-CN" altLang="en-US" sz="2800" dirty="0" smtClean="0"/>
              <a:t>、</a:t>
            </a:r>
            <a:r>
              <a:rPr lang="zh-CN" altLang="zh-CN" sz="2800" dirty="0" smtClean="0"/>
              <a:t>入</a:t>
            </a:r>
            <a:r>
              <a:rPr lang="zh-CN" altLang="zh-CN" sz="2800" dirty="0"/>
              <a:t>必须报告管理员，大件物品</a:t>
            </a:r>
            <a:r>
              <a:rPr lang="zh-CN" altLang="zh-CN" sz="2800" dirty="0" smtClean="0"/>
              <a:t>搬</a:t>
            </a:r>
            <a:r>
              <a:rPr lang="zh-CN" altLang="en-US" sz="2800" dirty="0" smtClean="0"/>
              <a:t>出搬</a:t>
            </a:r>
            <a:r>
              <a:rPr lang="zh-CN" altLang="zh-CN" sz="2800" dirty="0" smtClean="0"/>
              <a:t>入</a:t>
            </a:r>
            <a:r>
              <a:rPr lang="zh-CN" altLang="zh-CN" sz="2800" dirty="0"/>
              <a:t>必须出具书面申请</a:t>
            </a:r>
            <a:r>
              <a:rPr lang="zh-CN" altLang="zh-CN" sz="2800" dirty="0" smtClean="0"/>
              <a:t>。</a:t>
            </a:r>
            <a:endParaRPr lang="en-US" altLang="zh-CN" sz="2800" dirty="0" smtClean="0"/>
          </a:p>
          <a:p>
            <a:pPr>
              <a:spcBef>
                <a:spcPts val="600"/>
              </a:spcBef>
              <a:spcAft>
                <a:spcPts val="600"/>
              </a:spcAft>
            </a:pPr>
            <a:r>
              <a:rPr lang="en-US" altLang="zh-CN" sz="2800" dirty="0" smtClean="0"/>
              <a:t>5</a:t>
            </a:r>
            <a:r>
              <a:rPr lang="zh-CN" altLang="en-US" sz="2800" dirty="0" smtClean="0"/>
              <a:t>）长期开启的用电设备需定期检查。</a:t>
            </a:r>
            <a:endParaRPr lang="en-US" altLang="zh-CN" sz="2800" dirty="0" smtClean="0"/>
          </a:p>
          <a:p>
            <a:pPr>
              <a:spcBef>
                <a:spcPts val="600"/>
              </a:spcBef>
              <a:spcAft>
                <a:spcPts val="600"/>
              </a:spcAft>
            </a:pPr>
            <a:r>
              <a:rPr lang="en-US" altLang="zh-CN" sz="2800" dirty="0" smtClean="0"/>
              <a:t>6</a:t>
            </a:r>
            <a:r>
              <a:rPr lang="zh-CN" altLang="en-US" sz="2800" dirty="0" smtClean="0"/>
              <a:t>）故障仪器设备需及时停止使用。</a:t>
            </a:r>
            <a:endParaRPr lang="zh-CN" altLang="zh-CN" sz="2800" dirty="0"/>
          </a:p>
        </p:txBody>
      </p:sp>
      <p:sp>
        <p:nvSpPr>
          <p:cNvPr id="3" name="标题 2"/>
          <p:cNvSpPr txBox="1">
            <a:spLocks/>
          </p:cNvSpPr>
          <p:nvPr/>
        </p:nvSpPr>
        <p:spPr>
          <a:xfrm>
            <a:off x="448910" y="764704"/>
            <a:ext cx="8229600" cy="874511"/>
          </a:xfrm>
          <a:prstGeom prst="rect">
            <a:avLst/>
          </a:prstGeom>
        </p:spPr>
        <p:txBody>
          <a:bodyPr>
            <a:noAutofit/>
          </a:bodyPr>
          <a:lst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altLang="zh-CN" sz="4000" b="1" dirty="0">
                <a:solidFill>
                  <a:schemeClr val="tx2"/>
                </a:solidFill>
                <a:latin typeface="+mn-ea"/>
                <a:ea typeface="+mn-ea"/>
              </a:rPr>
              <a:t>2</a:t>
            </a:r>
            <a:r>
              <a:rPr lang="zh-CN" altLang="en-US" sz="4000" b="1" dirty="0" smtClean="0">
                <a:solidFill>
                  <a:schemeClr val="tx2"/>
                </a:solidFill>
                <a:latin typeface="+mn-ea"/>
                <a:ea typeface="+mn-ea"/>
              </a:rPr>
              <a:t>、</a:t>
            </a:r>
            <a:r>
              <a:rPr lang="zh-CN" altLang="en-US" sz="4000" b="1" dirty="0">
                <a:solidFill>
                  <a:schemeClr val="tx2"/>
                </a:solidFill>
                <a:latin typeface="+mn-ea"/>
                <a:ea typeface="+mn-ea"/>
              </a:rPr>
              <a:t>仪器</a:t>
            </a:r>
            <a:r>
              <a:rPr lang="zh-CN" altLang="en-US" sz="4000" b="1" dirty="0" smtClean="0">
                <a:solidFill>
                  <a:schemeClr val="tx2"/>
                </a:solidFill>
                <a:latin typeface="+mn-ea"/>
                <a:ea typeface="+mn-ea"/>
              </a:rPr>
              <a:t>设备管理</a:t>
            </a:r>
            <a:endParaRPr lang="en-US" altLang="zh-CN" sz="4000" b="1" dirty="0">
              <a:solidFill>
                <a:schemeClr val="tx2"/>
              </a:solidFill>
              <a:latin typeface="+mn-ea"/>
              <a:ea typeface="+mn-ea"/>
            </a:endParaRPr>
          </a:p>
        </p:txBody>
      </p:sp>
    </p:spTree>
    <p:extLst>
      <p:ext uri="{BB962C8B-B14F-4D97-AF65-F5344CB8AC3E}">
        <p14:creationId xmlns:p14="http://schemas.microsoft.com/office/powerpoint/2010/main" val="170865562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1477963"/>
            <a:ext cx="2932113" cy="3925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47864" y="1458913"/>
            <a:ext cx="2809875" cy="3944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00192" y="1468438"/>
            <a:ext cx="2517775" cy="396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5536" y="260648"/>
            <a:ext cx="8229600" cy="1073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矩形 9"/>
          <p:cNvSpPr/>
          <p:nvPr/>
        </p:nvSpPr>
        <p:spPr>
          <a:xfrm>
            <a:off x="755576" y="5430838"/>
            <a:ext cx="7632848" cy="738664"/>
          </a:xfrm>
          <a:prstGeom prst="rect">
            <a:avLst/>
          </a:prstGeom>
        </p:spPr>
        <p:txBody>
          <a:bodyPr wrap="square">
            <a:spAutoFit/>
          </a:bodyPr>
          <a:lstStyle/>
          <a:p>
            <a:pPr>
              <a:lnSpc>
                <a:spcPct val="150000"/>
              </a:lnSpc>
            </a:pPr>
            <a:r>
              <a:rPr lang="zh-CN" altLang="en-US" sz="2800" b="1" dirty="0" smtClean="0">
                <a:latin typeface="+mn-ea"/>
              </a:rPr>
              <a:t>实验室大型仪器设备使用及注意事项均与上墙</a:t>
            </a:r>
            <a:endParaRPr lang="zh-CN" altLang="zh-CN" sz="2800" b="1" dirty="0">
              <a:latin typeface="+mn-ea"/>
            </a:endParaRPr>
          </a:p>
        </p:txBody>
      </p:sp>
    </p:spTree>
    <p:extLst>
      <p:ext uri="{BB962C8B-B14F-4D97-AF65-F5344CB8AC3E}">
        <p14:creationId xmlns:p14="http://schemas.microsoft.com/office/powerpoint/2010/main" val="324057146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550368" y="1566935"/>
            <a:ext cx="8136904" cy="4431983"/>
          </a:xfrm>
          <a:prstGeom prst="rect">
            <a:avLst/>
          </a:prstGeom>
        </p:spPr>
        <p:txBody>
          <a:bodyPr wrap="square">
            <a:spAutoFit/>
          </a:bodyPr>
          <a:lstStyle/>
          <a:p>
            <a:pPr>
              <a:spcBef>
                <a:spcPts val="600"/>
              </a:spcBef>
              <a:spcAft>
                <a:spcPts val="600"/>
              </a:spcAft>
            </a:pPr>
            <a:r>
              <a:rPr lang="en-US" altLang="zh-CN" sz="2800" dirty="0" smtClean="0"/>
              <a:t>1</a:t>
            </a:r>
            <a:r>
              <a:rPr lang="zh-CN" altLang="en-US" sz="2800" dirty="0" smtClean="0"/>
              <a:t>）</a:t>
            </a:r>
            <a:r>
              <a:rPr lang="zh-CN" altLang="zh-CN" sz="2800" dirty="0"/>
              <a:t>严禁</a:t>
            </a:r>
            <a:r>
              <a:rPr lang="zh-CN" altLang="en-US" sz="2800" dirty="0"/>
              <a:t>在实验室内</a:t>
            </a:r>
            <a:r>
              <a:rPr lang="zh-CN" altLang="zh-CN" sz="2800" dirty="0"/>
              <a:t>进行与实验无关的活动</a:t>
            </a:r>
            <a:r>
              <a:rPr lang="zh-CN" altLang="zh-CN" sz="2800" dirty="0" smtClean="0"/>
              <a:t>。</a:t>
            </a:r>
            <a:endParaRPr lang="en-US" altLang="zh-CN" sz="2800" dirty="0" smtClean="0"/>
          </a:p>
          <a:p>
            <a:pPr>
              <a:spcBef>
                <a:spcPts val="600"/>
              </a:spcBef>
              <a:spcAft>
                <a:spcPts val="600"/>
              </a:spcAft>
            </a:pPr>
            <a:r>
              <a:rPr lang="en-US" altLang="zh-CN" sz="2800" dirty="0" smtClean="0"/>
              <a:t>2</a:t>
            </a:r>
            <a:r>
              <a:rPr lang="zh-CN" altLang="en-US" sz="2800" dirty="0" smtClean="0"/>
              <a:t>）</a:t>
            </a:r>
            <a:r>
              <a:rPr lang="zh-CN" altLang="zh-CN" sz="2800" dirty="0" smtClean="0"/>
              <a:t>严禁</a:t>
            </a:r>
            <a:r>
              <a:rPr lang="zh-CN" altLang="zh-CN" sz="2800" dirty="0"/>
              <a:t>将试剂或废液随意放置在地面上或桌面上，特别是危化品</a:t>
            </a:r>
            <a:r>
              <a:rPr lang="zh-CN" altLang="zh-CN" sz="2800" dirty="0" smtClean="0"/>
              <a:t>，需</a:t>
            </a:r>
            <a:r>
              <a:rPr lang="zh-CN" altLang="zh-CN" sz="2800" dirty="0"/>
              <a:t>做好使用台帐及使用记录，双人双锁保管、双人使用。</a:t>
            </a:r>
          </a:p>
          <a:p>
            <a:pPr>
              <a:spcBef>
                <a:spcPts val="600"/>
              </a:spcBef>
              <a:spcAft>
                <a:spcPts val="600"/>
              </a:spcAft>
            </a:pPr>
            <a:r>
              <a:rPr lang="en-US" altLang="zh-CN" sz="2800" dirty="0" smtClean="0"/>
              <a:t>3</a:t>
            </a:r>
            <a:r>
              <a:rPr lang="zh-CN" altLang="en-US" sz="2800" dirty="0" smtClean="0"/>
              <a:t>）</a:t>
            </a:r>
            <a:r>
              <a:rPr lang="zh-CN" altLang="zh-CN" sz="2800" dirty="0" smtClean="0"/>
              <a:t>实验</a:t>
            </a:r>
            <a:r>
              <a:rPr lang="zh-CN" altLang="zh-CN" sz="2800" dirty="0"/>
              <a:t>过程中要严防有毒有害物质泄漏、</a:t>
            </a:r>
            <a:r>
              <a:rPr lang="zh-CN" altLang="zh-CN" sz="2800" dirty="0" smtClean="0"/>
              <a:t>扩散污染</a:t>
            </a:r>
            <a:r>
              <a:rPr lang="zh-CN" altLang="zh-CN" sz="2800" dirty="0"/>
              <a:t>实验室。一旦发现应及时处理并报告管理员。</a:t>
            </a:r>
          </a:p>
          <a:p>
            <a:pPr>
              <a:spcBef>
                <a:spcPts val="600"/>
              </a:spcBef>
              <a:spcAft>
                <a:spcPts val="600"/>
              </a:spcAft>
            </a:pPr>
            <a:r>
              <a:rPr lang="en-US" altLang="zh-CN" sz="2800" dirty="0" smtClean="0"/>
              <a:t>4</a:t>
            </a:r>
            <a:r>
              <a:rPr lang="zh-CN" altLang="en-US" sz="2800" dirty="0" smtClean="0"/>
              <a:t>）</a:t>
            </a:r>
            <a:r>
              <a:rPr lang="zh-CN" altLang="zh-CN" sz="2800" dirty="0" smtClean="0"/>
              <a:t>各自</a:t>
            </a:r>
            <a:r>
              <a:rPr lang="zh-CN" altLang="zh-CN" sz="2800" dirty="0"/>
              <a:t>的实验物品请及时清理，不要存放于公共区域</a:t>
            </a:r>
            <a:r>
              <a:rPr lang="zh-CN" altLang="zh-CN" sz="2800" dirty="0" smtClean="0"/>
              <a:t>。特别是</a:t>
            </a:r>
            <a:r>
              <a:rPr lang="zh-CN" altLang="en-US" sz="2800" dirty="0" smtClean="0"/>
              <a:t>使用</a:t>
            </a:r>
            <a:r>
              <a:rPr lang="zh-CN" altLang="zh-CN" sz="2800" dirty="0" smtClean="0"/>
              <a:t>公用仪器</a:t>
            </a:r>
            <a:r>
              <a:rPr lang="zh-CN" altLang="en-US" sz="2800" dirty="0" smtClean="0"/>
              <a:t>设备等</a:t>
            </a:r>
            <a:r>
              <a:rPr lang="zh-CN" altLang="zh-CN" sz="2800" dirty="0" smtClean="0"/>
              <a:t>，使用完后一定要</a:t>
            </a:r>
            <a:r>
              <a:rPr lang="zh-CN" altLang="en-US" sz="2800" dirty="0" smtClean="0"/>
              <a:t>及时</a:t>
            </a:r>
            <a:r>
              <a:rPr lang="zh-CN" altLang="zh-CN" sz="2800" dirty="0" smtClean="0"/>
              <a:t>清理干净。</a:t>
            </a:r>
            <a:endParaRPr lang="zh-CN" altLang="zh-CN" sz="2800" dirty="0"/>
          </a:p>
        </p:txBody>
      </p:sp>
      <p:sp>
        <p:nvSpPr>
          <p:cNvPr id="3" name="标题 2"/>
          <p:cNvSpPr txBox="1">
            <a:spLocks/>
          </p:cNvSpPr>
          <p:nvPr/>
        </p:nvSpPr>
        <p:spPr>
          <a:xfrm>
            <a:off x="443100" y="677805"/>
            <a:ext cx="8229600" cy="874511"/>
          </a:xfrm>
          <a:prstGeom prst="rect">
            <a:avLst/>
          </a:prstGeom>
        </p:spPr>
        <p:txBody>
          <a:bodyPr>
            <a:noAutofit/>
          </a:bodyPr>
          <a:lst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altLang="zh-CN" sz="4000" b="1" dirty="0" smtClean="0">
                <a:solidFill>
                  <a:schemeClr val="tx2"/>
                </a:solidFill>
                <a:latin typeface="+mn-ea"/>
                <a:ea typeface="+mn-ea"/>
              </a:rPr>
              <a:t>3</a:t>
            </a:r>
            <a:r>
              <a:rPr lang="zh-CN" altLang="en-US" sz="4000" b="1" dirty="0" smtClean="0">
                <a:solidFill>
                  <a:schemeClr val="tx2"/>
                </a:solidFill>
                <a:latin typeface="+mn-ea"/>
                <a:ea typeface="+mn-ea"/>
              </a:rPr>
              <a:t>、实验室个人安全及卫生</a:t>
            </a:r>
            <a:endParaRPr lang="en-US" altLang="zh-CN" sz="4000" dirty="0">
              <a:solidFill>
                <a:schemeClr val="tx2"/>
              </a:solidFill>
              <a:latin typeface="+mn-ea"/>
              <a:ea typeface="+mn-ea"/>
            </a:endParaRPr>
          </a:p>
        </p:txBody>
      </p:sp>
    </p:spTree>
    <p:extLst>
      <p:ext uri="{BB962C8B-B14F-4D97-AF65-F5344CB8AC3E}">
        <p14:creationId xmlns:p14="http://schemas.microsoft.com/office/powerpoint/2010/main" val="351709017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899592" y="1971213"/>
            <a:ext cx="7632848" cy="2585323"/>
          </a:xfrm>
          <a:prstGeom prst="rect">
            <a:avLst/>
          </a:prstGeom>
        </p:spPr>
        <p:txBody>
          <a:bodyPr wrap="square">
            <a:spAutoFit/>
          </a:bodyPr>
          <a:lstStyle/>
          <a:p>
            <a:pPr>
              <a:lnSpc>
                <a:spcPct val="150000"/>
              </a:lnSpc>
            </a:pPr>
            <a:r>
              <a:rPr lang="en-US" altLang="zh-CN" sz="3200" b="1" dirty="0">
                <a:solidFill>
                  <a:schemeClr val="tx2"/>
                </a:solidFill>
                <a:latin typeface="+mn-ea"/>
              </a:rPr>
              <a:t> </a:t>
            </a:r>
            <a:r>
              <a:rPr lang="en-US" altLang="zh-CN" sz="3200" b="1" dirty="0" smtClean="0">
                <a:solidFill>
                  <a:schemeClr val="tx2"/>
                </a:solidFill>
                <a:latin typeface="+mn-ea"/>
              </a:rPr>
              <a:t>   </a:t>
            </a:r>
            <a:r>
              <a:rPr lang="zh-CN" altLang="zh-CN" sz="3600" dirty="0" smtClean="0">
                <a:latin typeface="+mn-ea"/>
              </a:rPr>
              <a:t>实验室</a:t>
            </a:r>
            <a:r>
              <a:rPr lang="zh-CN" altLang="zh-CN" sz="3600" dirty="0">
                <a:latin typeface="+mn-ea"/>
              </a:rPr>
              <a:t>公共</a:t>
            </a:r>
            <a:r>
              <a:rPr lang="zh-CN" altLang="zh-CN" sz="3600" dirty="0" smtClean="0">
                <a:latin typeface="+mn-ea"/>
              </a:rPr>
              <a:t>区域</a:t>
            </a:r>
            <a:r>
              <a:rPr lang="zh-CN" altLang="en-US" sz="3600" dirty="0" smtClean="0">
                <a:latin typeface="+mn-ea"/>
              </a:rPr>
              <a:t>公共仪器、设备等</a:t>
            </a:r>
            <a:r>
              <a:rPr lang="zh-CN" altLang="zh-CN" sz="3600" dirty="0" smtClean="0">
                <a:latin typeface="+mn-ea"/>
              </a:rPr>
              <a:t>有</a:t>
            </a:r>
            <a:r>
              <a:rPr lang="zh-CN" altLang="zh-CN" sz="3600" dirty="0">
                <a:latin typeface="+mn-ea"/>
              </a:rPr>
              <a:t>需要维修的，请及时告知生物化学</a:t>
            </a:r>
            <a:r>
              <a:rPr lang="zh-CN" altLang="zh-CN" sz="3600" dirty="0" smtClean="0">
                <a:latin typeface="+mn-ea"/>
              </a:rPr>
              <a:t>平台</a:t>
            </a:r>
            <a:r>
              <a:rPr lang="zh-CN" altLang="en-US" sz="3600" dirty="0" smtClean="0">
                <a:latin typeface="+mn-ea"/>
              </a:rPr>
              <a:t>管理人员</a:t>
            </a:r>
            <a:r>
              <a:rPr lang="zh-CN" altLang="zh-CN" sz="3600" dirty="0" smtClean="0">
                <a:latin typeface="+mn-ea"/>
              </a:rPr>
              <a:t>进行</a:t>
            </a:r>
            <a:r>
              <a:rPr lang="zh-CN" altLang="zh-CN" sz="3600" dirty="0">
                <a:latin typeface="+mn-ea"/>
              </a:rPr>
              <a:t>报修</a:t>
            </a:r>
            <a:r>
              <a:rPr lang="zh-CN" altLang="zh-CN" sz="3600" dirty="0" smtClean="0">
                <a:latin typeface="+mn-ea"/>
              </a:rPr>
              <a:t>。</a:t>
            </a:r>
            <a:endParaRPr lang="zh-CN" altLang="zh-CN" sz="3600" dirty="0">
              <a:latin typeface="+mn-ea"/>
            </a:endParaRPr>
          </a:p>
        </p:txBody>
      </p:sp>
      <p:sp>
        <p:nvSpPr>
          <p:cNvPr id="3" name="标题 2"/>
          <p:cNvSpPr txBox="1">
            <a:spLocks/>
          </p:cNvSpPr>
          <p:nvPr/>
        </p:nvSpPr>
        <p:spPr>
          <a:xfrm>
            <a:off x="443100" y="1081665"/>
            <a:ext cx="8229600" cy="874511"/>
          </a:xfrm>
          <a:prstGeom prst="rect">
            <a:avLst/>
          </a:prstGeom>
        </p:spPr>
        <p:txBody>
          <a:bodyPr>
            <a:noAutofit/>
          </a:bodyPr>
          <a:lst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altLang="zh-CN" sz="4000" b="1" dirty="0">
                <a:solidFill>
                  <a:schemeClr val="tx2"/>
                </a:solidFill>
                <a:latin typeface="+mn-ea"/>
                <a:ea typeface="+mn-ea"/>
              </a:rPr>
              <a:t>4</a:t>
            </a:r>
            <a:r>
              <a:rPr lang="zh-CN" altLang="en-US" sz="4000" b="1" dirty="0" smtClean="0">
                <a:solidFill>
                  <a:schemeClr val="tx2"/>
                </a:solidFill>
                <a:latin typeface="+mn-ea"/>
                <a:ea typeface="+mn-ea"/>
              </a:rPr>
              <a:t>、实验平台的维修</a:t>
            </a:r>
            <a:endParaRPr lang="en-US" altLang="zh-CN" sz="4000" dirty="0">
              <a:solidFill>
                <a:schemeClr val="tx2"/>
              </a:solidFill>
              <a:latin typeface="+mn-ea"/>
              <a:ea typeface="+mn-ea"/>
            </a:endParaRPr>
          </a:p>
        </p:txBody>
      </p:sp>
    </p:spTree>
    <p:extLst>
      <p:ext uri="{BB962C8B-B14F-4D97-AF65-F5344CB8AC3E}">
        <p14:creationId xmlns:p14="http://schemas.microsoft.com/office/powerpoint/2010/main" val="2838242755"/>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827584" y="2132856"/>
            <a:ext cx="7845116" cy="2585323"/>
          </a:xfrm>
          <a:prstGeom prst="rect">
            <a:avLst/>
          </a:prstGeom>
        </p:spPr>
        <p:txBody>
          <a:bodyPr wrap="square">
            <a:spAutoFit/>
          </a:bodyPr>
          <a:lstStyle/>
          <a:p>
            <a:pPr>
              <a:lnSpc>
                <a:spcPct val="150000"/>
              </a:lnSpc>
            </a:pPr>
            <a:r>
              <a:rPr lang="en-US" altLang="zh-CN" sz="3600" b="1" dirty="0">
                <a:latin typeface="+mn-ea"/>
              </a:rPr>
              <a:t> </a:t>
            </a:r>
            <a:r>
              <a:rPr lang="en-US" altLang="zh-CN" sz="3600" b="1" dirty="0" smtClean="0">
                <a:latin typeface="+mn-ea"/>
              </a:rPr>
              <a:t>    1</a:t>
            </a:r>
            <a:r>
              <a:rPr lang="zh-CN" altLang="en-US" sz="3600" b="1" dirty="0" smtClean="0">
                <a:latin typeface="+mn-ea"/>
              </a:rPr>
              <a:t>、</a:t>
            </a:r>
            <a:r>
              <a:rPr lang="en-US" altLang="zh-CN" sz="3600" b="1" dirty="0" smtClean="0">
                <a:latin typeface="+mn-ea"/>
              </a:rPr>
              <a:t>G403</a:t>
            </a:r>
            <a:r>
              <a:rPr lang="zh-CN" altLang="en-US" sz="3600" b="1" dirty="0" smtClean="0">
                <a:latin typeface="+mn-ea"/>
              </a:rPr>
              <a:t>责任区</a:t>
            </a:r>
            <a:endParaRPr lang="en-US" altLang="zh-CN" sz="3600" b="1" dirty="0" smtClean="0">
              <a:latin typeface="+mn-ea"/>
            </a:endParaRPr>
          </a:p>
          <a:p>
            <a:pPr>
              <a:lnSpc>
                <a:spcPct val="150000"/>
              </a:lnSpc>
            </a:pPr>
            <a:r>
              <a:rPr lang="en-US" altLang="zh-CN" sz="3600" b="1" dirty="0">
                <a:latin typeface="+mn-ea"/>
              </a:rPr>
              <a:t> </a:t>
            </a:r>
            <a:r>
              <a:rPr lang="en-US" altLang="zh-CN" sz="3600" b="1" dirty="0" smtClean="0">
                <a:latin typeface="+mn-ea"/>
              </a:rPr>
              <a:t>    2</a:t>
            </a:r>
            <a:r>
              <a:rPr lang="zh-CN" altLang="en-US" sz="3600" b="1" dirty="0" smtClean="0">
                <a:latin typeface="+mn-ea"/>
              </a:rPr>
              <a:t>、</a:t>
            </a:r>
            <a:r>
              <a:rPr lang="en-US" altLang="zh-CN" sz="3600" b="1" dirty="0" smtClean="0">
                <a:latin typeface="+mn-ea"/>
              </a:rPr>
              <a:t>G408</a:t>
            </a:r>
            <a:r>
              <a:rPr lang="zh-CN" altLang="en-US" sz="3600" b="1" dirty="0" smtClean="0">
                <a:latin typeface="+mn-ea"/>
              </a:rPr>
              <a:t>责任区</a:t>
            </a:r>
            <a:endParaRPr lang="en-US" altLang="zh-CN" sz="3600" b="1" dirty="0" smtClean="0">
              <a:latin typeface="+mn-ea"/>
            </a:endParaRPr>
          </a:p>
          <a:p>
            <a:pPr>
              <a:lnSpc>
                <a:spcPct val="150000"/>
              </a:lnSpc>
            </a:pPr>
            <a:r>
              <a:rPr lang="en-US" altLang="zh-CN" sz="3600" b="1" dirty="0">
                <a:latin typeface="+mn-ea"/>
              </a:rPr>
              <a:t> </a:t>
            </a:r>
            <a:r>
              <a:rPr lang="en-US" altLang="zh-CN" sz="3600" b="1" dirty="0" smtClean="0">
                <a:latin typeface="+mn-ea"/>
              </a:rPr>
              <a:t>    </a:t>
            </a:r>
            <a:r>
              <a:rPr lang="en-US" altLang="zh-CN" sz="3600" dirty="0" smtClean="0"/>
              <a:t>3</a:t>
            </a:r>
            <a:r>
              <a:rPr lang="zh-CN" altLang="en-US" sz="3600" dirty="0"/>
              <a:t>、</a:t>
            </a:r>
            <a:r>
              <a:rPr lang="zh-CN" altLang="en-US" sz="3600" b="1" dirty="0"/>
              <a:t>搬运废液废瓶</a:t>
            </a:r>
            <a:endParaRPr lang="zh-CN" altLang="zh-CN" sz="3600" b="1" dirty="0">
              <a:latin typeface="+mn-ea"/>
            </a:endParaRPr>
          </a:p>
        </p:txBody>
      </p:sp>
      <p:sp>
        <p:nvSpPr>
          <p:cNvPr id="3" name="标题 2"/>
          <p:cNvSpPr txBox="1">
            <a:spLocks/>
          </p:cNvSpPr>
          <p:nvPr/>
        </p:nvSpPr>
        <p:spPr>
          <a:xfrm>
            <a:off x="443100" y="1081665"/>
            <a:ext cx="8229600" cy="874511"/>
          </a:xfrm>
          <a:prstGeom prst="rect">
            <a:avLst/>
          </a:prstGeom>
        </p:spPr>
        <p:txBody>
          <a:bodyPr>
            <a:noAutofit/>
          </a:bodyPr>
          <a:lst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zh-CN" altLang="en-US" sz="4000" b="1" dirty="0" smtClean="0">
                <a:solidFill>
                  <a:schemeClr val="tx2"/>
                </a:solidFill>
                <a:latin typeface="+mn-ea"/>
                <a:ea typeface="+mn-ea"/>
              </a:rPr>
              <a:t>六、值日生责任范围</a:t>
            </a:r>
            <a:endParaRPr lang="en-US" altLang="zh-CN" sz="4000" b="1" dirty="0">
              <a:solidFill>
                <a:schemeClr val="tx2"/>
              </a:solidFill>
              <a:latin typeface="+mn-ea"/>
              <a:ea typeface="+mn-ea"/>
            </a:endParaRPr>
          </a:p>
        </p:txBody>
      </p:sp>
    </p:spTree>
    <p:extLst>
      <p:ext uri="{BB962C8B-B14F-4D97-AF65-F5344CB8AC3E}">
        <p14:creationId xmlns:p14="http://schemas.microsoft.com/office/powerpoint/2010/main" val="101166751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557712" y="1124744"/>
            <a:ext cx="8136904" cy="5355312"/>
          </a:xfrm>
          <a:prstGeom prst="rect">
            <a:avLst/>
          </a:prstGeom>
        </p:spPr>
        <p:txBody>
          <a:bodyPr wrap="square">
            <a:spAutoFit/>
          </a:bodyPr>
          <a:lstStyle/>
          <a:p>
            <a:pPr lvl="0">
              <a:spcBef>
                <a:spcPts val="600"/>
              </a:spcBef>
              <a:spcAft>
                <a:spcPts val="600"/>
              </a:spcAft>
              <a:buClr>
                <a:srgbClr val="31B6FD"/>
              </a:buClr>
              <a:buSzPct val="100000"/>
            </a:pPr>
            <a:r>
              <a:rPr lang="zh-CN" altLang="en-US" sz="2400" dirty="0" smtClean="0"/>
              <a:t>值日生</a:t>
            </a:r>
            <a:r>
              <a:rPr lang="zh-CN" altLang="en-US" sz="2400" dirty="0"/>
              <a:t>职责</a:t>
            </a:r>
          </a:p>
          <a:p>
            <a:pPr lvl="0">
              <a:spcBef>
                <a:spcPts val="600"/>
              </a:spcBef>
              <a:spcAft>
                <a:spcPts val="600"/>
              </a:spcAft>
              <a:buClr>
                <a:srgbClr val="31B6FD"/>
              </a:buClr>
              <a:buSzPct val="100000"/>
            </a:pPr>
            <a:r>
              <a:rPr lang="en-US" altLang="zh-CN" sz="2400" dirty="0" smtClean="0"/>
              <a:t>1</a:t>
            </a:r>
            <a:r>
              <a:rPr lang="zh-CN" altLang="en-US" sz="2400" dirty="0" smtClean="0"/>
              <a:t>）负责</a:t>
            </a:r>
            <a:r>
              <a:rPr lang="zh-CN" altLang="en-US" sz="2400" dirty="0"/>
              <a:t>确保</a:t>
            </a:r>
            <a:r>
              <a:rPr lang="zh-CN" altLang="en-US" sz="2400" dirty="0" smtClean="0"/>
              <a:t>每天晚上</a:t>
            </a:r>
            <a:r>
              <a:rPr lang="en-US" altLang="zh-CN" sz="2400" dirty="0" smtClean="0"/>
              <a:t>11</a:t>
            </a:r>
            <a:r>
              <a:rPr lang="zh-CN" altLang="en-US" sz="2400" dirty="0" smtClean="0"/>
              <a:t>点离开</a:t>
            </a:r>
            <a:r>
              <a:rPr lang="zh-CN" altLang="en-US" sz="2400" dirty="0"/>
              <a:t>实验室时门窗和水电均处于关闭状态，负责查看并清理水池下水处可能堵塞出水孔的杂物。除</a:t>
            </a:r>
            <a:r>
              <a:rPr lang="zh-CN" altLang="en-US" sz="2400" dirty="0" smtClean="0"/>
              <a:t>冰箱（必需常期开启）之外</a:t>
            </a:r>
            <a:r>
              <a:rPr lang="zh-CN" altLang="en-US" sz="2400" dirty="0"/>
              <a:t>的电器、仪器设备如未标明使用时间的均要求</a:t>
            </a:r>
            <a:r>
              <a:rPr lang="zh-CN" altLang="en-US" sz="2400" dirty="0" smtClean="0"/>
              <a:t>断电处理。</a:t>
            </a:r>
            <a:r>
              <a:rPr lang="zh-CN" altLang="en-US" sz="2400" dirty="0"/>
              <a:t> </a:t>
            </a:r>
          </a:p>
          <a:p>
            <a:pPr lvl="0">
              <a:spcBef>
                <a:spcPts val="600"/>
              </a:spcBef>
              <a:spcAft>
                <a:spcPts val="600"/>
              </a:spcAft>
              <a:buClr>
                <a:srgbClr val="31B6FD"/>
              </a:buClr>
              <a:buSzPct val="100000"/>
            </a:pPr>
            <a:r>
              <a:rPr lang="en-US" altLang="zh-CN" sz="2400" dirty="0" smtClean="0"/>
              <a:t>2</a:t>
            </a:r>
            <a:r>
              <a:rPr lang="zh-CN" altLang="en-US" sz="2400" dirty="0" smtClean="0"/>
              <a:t>）</a:t>
            </a:r>
            <a:r>
              <a:rPr lang="zh-CN" altLang="en-US" sz="2400" dirty="0" smtClean="0">
                <a:solidFill>
                  <a:srgbClr val="FF0000"/>
                </a:solidFill>
              </a:rPr>
              <a:t>每天晚上检查实验室时需清扫实验室的地面，并倾倒</a:t>
            </a:r>
            <a:r>
              <a:rPr lang="en-US" altLang="zh-CN" sz="2400" dirty="0" smtClean="0">
                <a:solidFill>
                  <a:srgbClr val="FF0000"/>
                </a:solidFill>
              </a:rPr>
              <a:t>1</a:t>
            </a:r>
            <a:r>
              <a:rPr lang="zh-CN" altLang="en-US" sz="2400" dirty="0" smtClean="0">
                <a:solidFill>
                  <a:srgbClr val="FF0000"/>
                </a:solidFill>
              </a:rPr>
              <a:t>、</a:t>
            </a:r>
            <a:r>
              <a:rPr lang="en-US" altLang="zh-CN" sz="2400" dirty="0" smtClean="0">
                <a:solidFill>
                  <a:srgbClr val="FF0000"/>
                </a:solidFill>
              </a:rPr>
              <a:t>2</a:t>
            </a:r>
            <a:r>
              <a:rPr lang="zh-CN" altLang="en-US" sz="2400" dirty="0" smtClean="0">
                <a:solidFill>
                  <a:srgbClr val="FF0000"/>
                </a:solidFill>
              </a:rPr>
              <a:t>、</a:t>
            </a:r>
            <a:r>
              <a:rPr lang="en-US" altLang="zh-CN" sz="2400" dirty="0" smtClean="0">
                <a:solidFill>
                  <a:srgbClr val="FF0000"/>
                </a:solidFill>
              </a:rPr>
              <a:t>3</a:t>
            </a:r>
            <a:r>
              <a:rPr lang="zh-CN" altLang="en-US" sz="2400" dirty="0" smtClean="0">
                <a:solidFill>
                  <a:srgbClr val="FF0000"/>
                </a:solidFill>
              </a:rPr>
              <a:t>、</a:t>
            </a:r>
            <a:r>
              <a:rPr lang="en-US" altLang="zh-CN" sz="2400" dirty="0" smtClean="0">
                <a:solidFill>
                  <a:srgbClr val="FF0000"/>
                </a:solidFill>
              </a:rPr>
              <a:t>4</a:t>
            </a:r>
            <a:r>
              <a:rPr lang="zh-CN" altLang="en-US" sz="2400" dirty="0" smtClean="0">
                <a:solidFill>
                  <a:srgbClr val="FF0000"/>
                </a:solidFill>
              </a:rPr>
              <a:t>号公用通风橱垃圾。</a:t>
            </a:r>
            <a:endParaRPr lang="en-US" altLang="zh-CN" sz="2400" dirty="0" smtClean="0">
              <a:solidFill>
                <a:srgbClr val="FF0000"/>
              </a:solidFill>
            </a:endParaRPr>
          </a:p>
          <a:p>
            <a:pPr>
              <a:spcBef>
                <a:spcPts val="600"/>
              </a:spcBef>
              <a:spcAft>
                <a:spcPts val="600"/>
              </a:spcAft>
              <a:buClr>
                <a:srgbClr val="31B6FD"/>
              </a:buClr>
              <a:buSzPct val="100000"/>
            </a:pPr>
            <a:r>
              <a:rPr lang="en-US" altLang="zh-CN" sz="2400" dirty="0" smtClean="0"/>
              <a:t>3</a:t>
            </a:r>
            <a:r>
              <a:rPr lang="zh-CN" altLang="en-US" sz="2400" dirty="0" smtClean="0"/>
              <a:t>）每周周二、</a:t>
            </a:r>
            <a:r>
              <a:rPr lang="zh-CN" altLang="en-US" sz="2400" dirty="0"/>
              <a:t>周五下午</a:t>
            </a:r>
            <a:r>
              <a:rPr lang="zh-CN" altLang="en-US" sz="2400" dirty="0" smtClean="0"/>
              <a:t>，值日生负责</a:t>
            </a:r>
            <a:r>
              <a:rPr lang="zh-CN" altLang="en-US" sz="2400" dirty="0"/>
              <a:t>扫地、拖地、清理水槽 、清理公用通风橱（</a:t>
            </a:r>
            <a:r>
              <a:rPr lang="en-US" altLang="zh-CN" sz="2400" dirty="0"/>
              <a:t>1-4</a:t>
            </a:r>
            <a:r>
              <a:rPr lang="zh-CN" altLang="en-US" sz="2400" dirty="0"/>
              <a:t>号）垃圾桶，打扫</a:t>
            </a:r>
            <a:r>
              <a:rPr lang="zh-CN" altLang="en-US" sz="2400" dirty="0" smtClean="0"/>
              <a:t>公共通风橱（</a:t>
            </a:r>
            <a:r>
              <a:rPr lang="en-US" altLang="zh-CN" sz="2400" dirty="0" smtClean="0"/>
              <a:t>1-4</a:t>
            </a:r>
            <a:r>
              <a:rPr lang="zh-CN" altLang="en-US" sz="2400" dirty="0" smtClean="0"/>
              <a:t>号）及实验室两边</a:t>
            </a:r>
            <a:r>
              <a:rPr lang="zh-CN" altLang="en-US" sz="2400" dirty="0"/>
              <a:t>边台卫生</a:t>
            </a:r>
            <a:r>
              <a:rPr lang="zh-CN" altLang="en-US" sz="2400" dirty="0" smtClean="0"/>
              <a:t>。（每月的第一个周四为光电实验室检查安全卫生，故每个月的第一个星期的值日为周二、周四）</a:t>
            </a:r>
            <a:r>
              <a:rPr lang="zh-CN" altLang="en-US" sz="2400" dirty="0"/>
              <a:t/>
            </a:r>
            <a:br>
              <a:rPr lang="zh-CN" altLang="en-US" sz="2400" dirty="0"/>
            </a:br>
            <a:endParaRPr lang="zh-CN" altLang="en-US" sz="2400" dirty="0"/>
          </a:p>
        </p:txBody>
      </p:sp>
      <p:sp>
        <p:nvSpPr>
          <p:cNvPr id="3" name="标题 2"/>
          <p:cNvSpPr txBox="1">
            <a:spLocks/>
          </p:cNvSpPr>
          <p:nvPr/>
        </p:nvSpPr>
        <p:spPr>
          <a:xfrm>
            <a:off x="465016" y="389773"/>
            <a:ext cx="8229600" cy="874511"/>
          </a:xfrm>
          <a:prstGeom prst="rect">
            <a:avLst/>
          </a:prstGeom>
        </p:spPr>
        <p:txBody>
          <a:bodyPr>
            <a:noAutofit/>
          </a:bodyPr>
          <a:lst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altLang="zh-CN" sz="4000" b="1" dirty="0">
                <a:solidFill>
                  <a:schemeClr val="tx2"/>
                </a:solidFill>
                <a:latin typeface="+mn-ea"/>
              </a:rPr>
              <a:t>1</a:t>
            </a:r>
            <a:r>
              <a:rPr lang="zh-CN" altLang="en-US" sz="4000" b="1" dirty="0">
                <a:solidFill>
                  <a:schemeClr val="tx2"/>
                </a:solidFill>
                <a:latin typeface="+mn-ea"/>
              </a:rPr>
              <a:t>、</a:t>
            </a:r>
            <a:r>
              <a:rPr lang="en-US" altLang="zh-CN" sz="4000" b="1" dirty="0">
                <a:solidFill>
                  <a:schemeClr val="tx2"/>
                </a:solidFill>
                <a:latin typeface="+mn-ea"/>
              </a:rPr>
              <a:t>G403</a:t>
            </a:r>
            <a:endParaRPr lang="en-US" altLang="zh-CN" sz="4000" b="1" dirty="0">
              <a:solidFill>
                <a:schemeClr val="tx2"/>
              </a:solidFill>
              <a:latin typeface="+mn-ea"/>
              <a:ea typeface="+mn-ea"/>
            </a:endParaRPr>
          </a:p>
        </p:txBody>
      </p:sp>
    </p:spTree>
    <p:extLst>
      <p:ext uri="{BB962C8B-B14F-4D97-AF65-F5344CB8AC3E}">
        <p14:creationId xmlns:p14="http://schemas.microsoft.com/office/powerpoint/2010/main" val="3114266638"/>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597814" y="1340768"/>
            <a:ext cx="8118388" cy="4616648"/>
          </a:xfrm>
          <a:prstGeom prst="rect">
            <a:avLst/>
          </a:prstGeom>
        </p:spPr>
        <p:txBody>
          <a:bodyPr wrap="square">
            <a:spAutoFit/>
          </a:bodyPr>
          <a:lstStyle/>
          <a:p>
            <a:pPr lvl="0">
              <a:spcBef>
                <a:spcPts val="600"/>
              </a:spcBef>
              <a:spcAft>
                <a:spcPts val="600"/>
              </a:spcAft>
              <a:buClr>
                <a:srgbClr val="31B6FD"/>
              </a:buClr>
              <a:buSzPct val="100000"/>
            </a:pPr>
            <a:r>
              <a:rPr lang="zh-CN" altLang="en-US" sz="2400" dirty="0" smtClean="0">
                <a:latin typeface="华文楷体"/>
              </a:rPr>
              <a:t>值日生</a:t>
            </a:r>
            <a:r>
              <a:rPr lang="zh-CN" altLang="en-US" sz="2400" dirty="0">
                <a:latin typeface="华文楷体"/>
              </a:rPr>
              <a:t>职责</a:t>
            </a:r>
            <a:endParaRPr lang="en-US" altLang="zh-CN" sz="2400" dirty="0">
              <a:latin typeface="华文楷体"/>
            </a:endParaRPr>
          </a:p>
          <a:p>
            <a:pPr lvl="0">
              <a:spcBef>
                <a:spcPts val="600"/>
              </a:spcBef>
              <a:spcAft>
                <a:spcPts val="600"/>
              </a:spcAft>
              <a:buClr>
                <a:srgbClr val="31B6FD"/>
              </a:buClr>
              <a:buSzPct val="100000"/>
            </a:pPr>
            <a:r>
              <a:rPr lang="en-US" altLang="zh-CN" sz="2400" dirty="0">
                <a:latin typeface="华文楷体"/>
              </a:rPr>
              <a:t>1</a:t>
            </a:r>
            <a:r>
              <a:rPr lang="zh-CN" altLang="en-US" sz="2400" dirty="0">
                <a:latin typeface="华文楷体"/>
              </a:rPr>
              <a:t>）</a:t>
            </a:r>
            <a:r>
              <a:rPr lang="en-US" altLang="zh-CN" sz="2400" dirty="0">
                <a:latin typeface="华文楷体"/>
              </a:rPr>
              <a:t>408</a:t>
            </a:r>
            <a:r>
              <a:rPr lang="zh-CN" altLang="en-US" sz="2400" dirty="0">
                <a:latin typeface="华文楷体"/>
              </a:rPr>
              <a:t>大</a:t>
            </a:r>
            <a:r>
              <a:rPr lang="zh-CN" altLang="en-US" sz="2400" dirty="0" smtClean="0">
                <a:latin typeface="华文楷体"/>
              </a:rPr>
              <a:t>实验室地面卫生：</a:t>
            </a:r>
            <a:r>
              <a:rPr lang="zh-CN" altLang="en-US" sz="2400" dirty="0"/>
              <a:t>每周周二、周五下午，值日生负责扫地、拖地、清理水槽 </a:t>
            </a:r>
            <a:r>
              <a:rPr lang="zh-CN" altLang="en-US" sz="2400" dirty="0" smtClean="0"/>
              <a:t>、清理垃圾桶。</a:t>
            </a:r>
            <a:endParaRPr lang="en-US" altLang="zh-CN" sz="2400" dirty="0" smtClean="0">
              <a:latin typeface="华文楷体"/>
            </a:endParaRPr>
          </a:p>
          <a:p>
            <a:pPr lvl="0">
              <a:spcBef>
                <a:spcPts val="600"/>
              </a:spcBef>
              <a:spcAft>
                <a:spcPts val="600"/>
              </a:spcAft>
              <a:buClr>
                <a:srgbClr val="31B6FD"/>
              </a:buClr>
              <a:buSzPct val="100000"/>
            </a:pPr>
            <a:r>
              <a:rPr lang="zh-CN" altLang="en-US" sz="2400" dirty="0">
                <a:latin typeface="华文楷体"/>
              </a:rPr>
              <a:t> </a:t>
            </a:r>
            <a:r>
              <a:rPr lang="en-US" altLang="zh-CN" sz="2400" dirty="0">
                <a:latin typeface="华文楷体"/>
              </a:rPr>
              <a:t>2</a:t>
            </a:r>
            <a:r>
              <a:rPr lang="zh-CN" altLang="en-US" sz="2400" dirty="0">
                <a:latin typeface="华文楷体"/>
              </a:rPr>
              <a:t>）</a:t>
            </a:r>
            <a:r>
              <a:rPr lang="en-US" altLang="zh-CN" sz="2400" dirty="0">
                <a:latin typeface="华文楷体"/>
              </a:rPr>
              <a:t>EB</a:t>
            </a:r>
            <a:r>
              <a:rPr lang="zh-CN" altLang="en-US" sz="2400" dirty="0">
                <a:latin typeface="华文楷体"/>
              </a:rPr>
              <a:t>区（</a:t>
            </a:r>
            <a:r>
              <a:rPr lang="en-US" altLang="zh-CN" sz="2400" dirty="0">
                <a:latin typeface="华文楷体"/>
              </a:rPr>
              <a:t>408</a:t>
            </a:r>
            <a:r>
              <a:rPr lang="zh-CN" altLang="en-US" sz="2400" dirty="0">
                <a:latin typeface="华文楷体"/>
              </a:rPr>
              <a:t>里面三个小房间）卫生：每周周二、周五下午，值日生负责扫地</a:t>
            </a:r>
            <a:r>
              <a:rPr lang="zh-CN" altLang="en-US" sz="2400" dirty="0" smtClean="0">
                <a:latin typeface="华文楷体"/>
              </a:rPr>
              <a:t>、清理仪器</a:t>
            </a:r>
            <a:r>
              <a:rPr lang="zh-CN" altLang="en-US" sz="2400" dirty="0">
                <a:latin typeface="华文楷体"/>
              </a:rPr>
              <a:t>顶部、桌面、</a:t>
            </a:r>
            <a:r>
              <a:rPr lang="zh-CN" altLang="en-US" sz="2400" dirty="0" smtClean="0">
                <a:latin typeface="华文楷体"/>
              </a:rPr>
              <a:t>水槽的卫生，并</a:t>
            </a:r>
            <a:r>
              <a:rPr lang="zh-CN" altLang="en-US" sz="2400" dirty="0">
                <a:latin typeface="华文楷体"/>
              </a:rPr>
              <a:t>清理</a:t>
            </a:r>
            <a:r>
              <a:rPr lang="zh-CN" altLang="en-US" sz="2400" dirty="0" smtClean="0">
                <a:latin typeface="华文楷体"/>
              </a:rPr>
              <a:t>垃圾桶、</a:t>
            </a:r>
            <a:r>
              <a:rPr lang="zh-CN" altLang="en-US" sz="2400" dirty="0">
                <a:latin typeface="华文楷体"/>
              </a:rPr>
              <a:t> </a:t>
            </a:r>
            <a:r>
              <a:rPr lang="zh-CN" altLang="en-US" sz="2400" dirty="0" smtClean="0">
                <a:latin typeface="华文楷体"/>
              </a:rPr>
              <a:t>拖地。</a:t>
            </a:r>
            <a:endParaRPr lang="en-US" altLang="zh-CN" sz="2400" dirty="0" smtClean="0">
              <a:latin typeface="华文楷体"/>
            </a:endParaRPr>
          </a:p>
          <a:p>
            <a:pPr lvl="0">
              <a:spcBef>
                <a:spcPts val="600"/>
              </a:spcBef>
              <a:spcAft>
                <a:spcPts val="600"/>
              </a:spcAft>
              <a:buClr>
                <a:srgbClr val="31B6FD"/>
              </a:buClr>
              <a:buSzPct val="100000"/>
            </a:pPr>
            <a:r>
              <a:rPr lang="zh-CN" altLang="en-US" sz="2400" dirty="0" smtClean="0">
                <a:latin typeface="华文楷体"/>
              </a:rPr>
              <a:t>请</a:t>
            </a:r>
            <a:r>
              <a:rPr lang="zh-CN" altLang="en-US" sz="2400" dirty="0">
                <a:latin typeface="华文楷体"/>
              </a:rPr>
              <a:t>在里面做实验的</a:t>
            </a:r>
            <a:r>
              <a:rPr lang="zh-CN" altLang="en-US" sz="2400" dirty="0" smtClean="0">
                <a:latin typeface="华文楷体"/>
              </a:rPr>
              <a:t>同学做</a:t>
            </a:r>
            <a:r>
              <a:rPr lang="zh-CN" altLang="en-US" sz="2400" dirty="0">
                <a:latin typeface="华文楷体"/>
              </a:rPr>
              <a:t>完实验后自觉收拾桌面卫生，</a:t>
            </a:r>
            <a:r>
              <a:rPr lang="zh-CN" altLang="en-US" sz="2400" dirty="0">
                <a:solidFill>
                  <a:srgbClr val="FF0000"/>
                </a:solidFill>
                <a:latin typeface="华文楷体"/>
              </a:rPr>
              <a:t>值日生在值日期间如果抓到公共区域乱扔垃圾或公共区域做完实验后未及时清理台面等情况的，及时告知我，我会进行相应处罚，让其代替值日生进行本周值日，不接受惩罚或屡教不改的会直接找导师进行协商解决。</a:t>
            </a:r>
          </a:p>
        </p:txBody>
      </p:sp>
      <p:sp>
        <p:nvSpPr>
          <p:cNvPr id="3" name="标题 2"/>
          <p:cNvSpPr txBox="1">
            <a:spLocks/>
          </p:cNvSpPr>
          <p:nvPr/>
        </p:nvSpPr>
        <p:spPr>
          <a:xfrm>
            <a:off x="465016" y="538265"/>
            <a:ext cx="8229600" cy="874511"/>
          </a:xfrm>
          <a:prstGeom prst="rect">
            <a:avLst/>
          </a:prstGeom>
        </p:spPr>
        <p:txBody>
          <a:bodyPr>
            <a:noAutofit/>
          </a:bodyPr>
          <a:lst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altLang="zh-CN" sz="4000" b="1" dirty="0">
                <a:solidFill>
                  <a:schemeClr val="tx2"/>
                </a:solidFill>
                <a:latin typeface="+mn-ea"/>
              </a:rPr>
              <a:t>2</a:t>
            </a:r>
            <a:r>
              <a:rPr lang="zh-CN" altLang="en-US" sz="4000" b="1" dirty="0">
                <a:solidFill>
                  <a:schemeClr val="tx2"/>
                </a:solidFill>
                <a:latin typeface="+mn-ea"/>
              </a:rPr>
              <a:t>、</a:t>
            </a:r>
            <a:r>
              <a:rPr lang="en-US" altLang="zh-CN" sz="4000" b="1" dirty="0">
                <a:solidFill>
                  <a:schemeClr val="tx2"/>
                </a:solidFill>
                <a:latin typeface="+mn-ea"/>
              </a:rPr>
              <a:t>G408</a:t>
            </a:r>
            <a:endParaRPr lang="en-US" altLang="zh-CN" sz="4000" b="1" dirty="0">
              <a:solidFill>
                <a:schemeClr val="tx2"/>
              </a:solidFill>
              <a:latin typeface="+mn-ea"/>
              <a:ea typeface="+mn-ea"/>
            </a:endParaRPr>
          </a:p>
        </p:txBody>
      </p:sp>
    </p:spTree>
    <p:extLst>
      <p:ext uri="{BB962C8B-B14F-4D97-AF65-F5344CB8AC3E}">
        <p14:creationId xmlns:p14="http://schemas.microsoft.com/office/powerpoint/2010/main" val="55518735"/>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587447" y="1484784"/>
            <a:ext cx="8017001" cy="4862870"/>
          </a:xfrm>
          <a:prstGeom prst="rect">
            <a:avLst/>
          </a:prstGeom>
        </p:spPr>
        <p:txBody>
          <a:bodyPr wrap="square">
            <a:spAutoFit/>
          </a:bodyPr>
          <a:lstStyle/>
          <a:p>
            <a:pPr marL="457200" lvl="0" indent="-457200">
              <a:spcBef>
                <a:spcPts val="600"/>
              </a:spcBef>
              <a:spcAft>
                <a:spcPts val="600"/>
              </a:spcAft>
              <a:buClr>
                <a:schemeClr val="tx1"/>
              </a:buClr>
              <a:buSzPct val="100000"/>
              <a:buFont typeface="Calibri" pitchFamily="34" charset="0"/>
              <a:buChar char="."/>
            </a:pPr>
            <a:r>
              <a:rPr lang="zh-CN" altLang="en-US" sz="2800" dirty="0"/>
              <a:t>所有需搬运到集装箱</a:t>
            </a:r>
            <a:r>
              <a:rPr lang="zh-CN" altLang="en-US" sz="2800" dirty="0" smtClean="0"/>
              <a:t>处的废液、废</a:t>
            </a:r>
            <a:r>
              <a:rPr lang="zh-CN" altLang="en-US" sz="2800" dirty="0"/>
              <a:t>瓶均需统一进行登记并检查</a:t>
            </a:r>
            <a:r>
              <a:rPr lang="zh-CN" altLang="en-US" sz="2800" dirty="0" smtClean="0"/>
              <a:t>后再进行</a:t>
            </a:r>
            <a:r>
              <a:rPr lang="zh-CN" altLang="en-US" sz="2800" dirty="0"/>
              <a:t>搬运</a:t>
            </a:r>
            <a:r>
              <a:rPr lang="zh-CN" altLang="en-US" sz="2800" dirty="0" smtClean="0"/>
              <a:t>。</a:t>
            </a:r>
            <a:endParaRPr lang="en-US" altLang="zh-CN" sz="2800" dirty="0" smtClean="0"/>
          </a:p>
          <a:p>
            <a:pPr marL="457200" indent="-457200">
              <a:spcBef>
                <a:spcPts val="600"/>
              </a:spcBef>
              <a:spcAft>
                <a:spcPts val="600"/>
              </a:spcAft>
              <a:buClr>
                <a:schemeClr val="tx1"/>
              </a:buClr>
              <a:buSzPct val="100000"/>
              <a:buFont typeface="Calibri" pitchFamily="34" charset="0"/>
              <a:buChar char="."/>
            </a:pPr>
            <a:r>
              <a:rPr lang="zh-CN" altLang="en-US" sz="2800" dirty="0"/>
              <a:t>每周四下午</a:t>
            </a:r>
            <a:r>
              <a:rPr lang="en-US" altLang="zh-CN" sz="2800" dirty="0"/>
              <a:t>4</a:t>
            </a:r>
            <a:r>
              <a:rPr lang="zh-CN" altLang="en-US" sz="2800" dirty="0" smtClean="0"/>
              <a:t>点</a:t>
            </a:r>
            <a:r>
              <a:rPr lang="en-US" altLang="zh-CN" sz="2800" dirty="0" smtClean="0"/>
              <a:t>30</a:t>
            </a:r>
            <a:r>
              <a:rPr lang="zh-CN" altLang="en-US" sz="2800" dirty="0" smtClean="0"/>
              <a:t>分</a:t>
            </a:r>
            <a:r>
              <a:rPr lang="en-US" altLang="zh-CN" sz="2800" dirty="0" smtClean="0"/>
              <a:t>-5</a:t>
            </a:r>
            <a:r>
              <a:rPr lang="zh-CN" altLang="en-US" sz="2800" dirty="0" smtClean="0"/>
              <a:t>点</a:t>
            </a:r>
            <a:r>
              <a:rPr lang="en-US" altLang="zh-CN" sz="2800" dirty="0" smtClean="0"/>
              <a:t>30</a:t>
            </a:r>
            <a:r>
              <a:rPr lang="zh-CN" altLang="en-US" sz="2800" dirty="0" smtClean="0"/>
              <a:t>分为</a:t>
            </a:r>
            <a:r>
              <a:rPr lang="zh-CN" altLang="en-US" sz="2800" dirty="0"/>
              <a:t>接收废液废瓶时间，此时间段会有老师开</a:t>
            </a:r>
            <a:r>
              <a:rPr lang="en-US" altLang="zh-CN" sz="2800" dirty="0"/>
              <a:t>H</a:t>
            </a:r>
            <a:r>
              <a:rPr lang="zh-CN" altLang="en-US" sz="2800" dirty="0"/>
              <a:t>区旁集装箱的门接收废液废瓶，其它时间非紧急情况不开门接收废液废瓶。</a:t>
            </a:r>
            <a:endParaRPr lang="en-US" altLang="zh-CN" sz="2800" dirty="0"/>
          </a:p>
          <a:p>
            <a:pPr marL="457200" indent="-457200">
              <a:spcBef>
                <a:spcPts val="600"/>
              </a:spcBef>
              <a:spcAft>
                <a:spcPts val="600"/>
              </a:spcAft>
              <a:buClr>
                <a:schemeClr val="tx1"/>
              </a:buClr>
              <a:buSzPct val="100000"/>
              <a:buFont typeface="Calibri" pitchFamily="34" charset="0"/>
              <a:buChar char="."/>
            </a:pPr>
            <a:r>
              <a:rPr lang="zh-CN" altLang="en-US" sz="2800" dirty="0"/>
              <a:t>废液装满后在此时间点各课题组派人进行搬运至集装箱</a:t>
            </a:r>
            <a:r>
              <a:rPr lang="zh-CN" altLang="en-US" sz="2800" dirty="0" smtClean="0"/>
              <a:t>。</a:t>
            </a:r>
            <a:endParaRPr lang="en-US" altLang="zh-CN" sz="2800" dirty="0" smtClean="0"/>
          </a:p>
          <a:p>
            <a:pPr marL="457200" lvl="0" indent="-457200">
              <a:spcBef>
                <a:spcPts val="600"/>
              </a:spcBef>
              <a:spcAft>
                <a:spcPts val="600"/>
              </a:spcAft>
              <a:buClr>
                <a:schemeClr val="tx1"/>
              </a:buClr>
              <a:buSzPct val="100000"/>
              <a:buFont typeface="Calibri" pitchFamily="34" charset="0"/>
              <a:buChar char="."/>
            </a:pPr>
            <a:r>
              <a:rPr lang="zh-CN" altLang="en-US" sz="2800" dirty="0"/>
              <a:t>空试剂瓶按排班顺序在此时间点进行搬运至集装箱</a:t>
            </a:r>
            <a:r>
              <a:rPr lang="zh-CN" altLang="en-US" sz="2800" dirty="0" smtClean="0"/>
              <a:t>。</a:t>
            </a:r>
            <a:endParaRPr lang="en-US" altLang="zh-CN" sz="2800" dirty="0"/>
          </a:p>
        </p:txBody>
      </p:sp>
      <p:sp>
        <p:nvSpPr>
          <p:cNvPr id="3" name="标题 2"/>
          <p:cNvSpPr txBox="1">
            <a:spLocks/>
          </p:cNvSpPr>
          <p:nvPr/>
        </p:nvSpPr>
        <p:spPr>
          <a:xfrm>
            <a:off x="465016" y="764704"/>
            <a:ext cx="8229600" cy="874511"/>
          </a:xfrm>
          <a:prstGeom prst="rect">
            <a:avLst/>
          </a:prstGeom>
        </p:spPr>
        <p:txBody>
          <a:bodyPr>
            <a:noAutofit/>
          </a:bodyPr>
          <a:lst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altLang="zh-CN" sz="4000" b="1" dirty="0">
                <a:solidFill>
                  <a:srgbClr val="073E87"/>
                </a:solidFill>
                <a:latin typeface="华文楷体"/>
                <a:ea typeface="华文楷体"/>
              </a:rPr>
              <a:t>3</a:t>
            </a:r>
            <a:r>
              <a:rPr lang="zh-CN" altLang="en-US" sz="4000" b="1" dirty="0">
                <a:solidFill>
                  <a:srgbClr val="073E87"/>
                </a:solidFill>
                <a:latin typeface="华文楷体"/>
                <a:ea typeface="华文楷体"/>
              </a:rPr>
              <a:t>、搬运废液废瓶</a:t>
            </a:r>
            <a:endParaRPr lang="en-US" altLang="zh-CN" sz="4000" b="1" dirty="0">
              <a:solidFill>
                <a:srgbClr val="073E87"/>
              </a:solidFill>
              <a:latin typeface="华文楷体"/>
              <a:ea typeface="华文楷体"/>
            </a:endParaRPr>
          </a:p>
        </p:txBody>
      </p:sp>
    </p:spTree>
    <p:extLst>
      <p:ext uri="{BB962C8B-B14F-4D97-AF65-F5344CB8AC3E}">
        <p14:creationId xmlns:p14="http://schemas.microsoft.com/office/powerpoint/2010/main" val="1176484200"/>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标题 7"/>
          <p:cNvSpPr>
            <a:spLocks noGrp="1"/>
          </p:cNvSpPr>
          <p:nvPr>
            <p:ph type="title"/>
          </p:nvPr>
        </p:nvSpPr>
        <p:spPr>
          <a:xfrm>
            <a:off x="650276" y="332656"/>
            <a:ext cx="8229600" cy="792088"/>
          </a:xfrm>
        </p:spPr>
        <p:txBody>
          <a:bodyPr/>
          <a:lstStyle/>
          <a:p>
            <a:r>
              <a:rPr lang="zh-CN" altLang="en-US" dirty="0" smtClean="0">
                <a:solidFill>
                  <a:schemeClr val="tx2"/>
                </a:solidFill>
              </a:rPr>
              <a:t>台面卫生参考</a:t>
            </a:r>
            <a:endParaRPr lang="zh-CN" altLang="en-US" dirty="0">
              <a:solidFill>
                <a:schemeClr val="tx2"/>
              </a:solidFill>
            </a:endParaRPr>
          </a:p>
        </p:txBody>
      </p:sp>
      <p:pic>
        <p:nvPicPr>
          <p:cNvPr id="7169" name="Picture 1" descr="C:\Users\TNT\Documents\Tencent Files\23685039\Image\C2C\FC7DA7C2631047CEE6DBBEE10A2847C5.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520" y="1379528"/>
            <a:ext cx="4513556" cy="3386858"/>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60032" y="1393100"/>
            <a:ext cx="4114302" cy="33732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25411133"/>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标题 7"/>
          <p:cNvSpPr>
            <a:spLocks noGrp="1"/>
          </p:cNvSpPr>
          <p:nvPr>
            <p:ph type="title"/>
          </p:nvPr>
        </p:nvSpPr>
        <p:spPr>
          <a:xfrm>
            <a:off x="539552" y="1412776"/>
            <a:ext cx="8229600" cy="2232248"/>
          </a:xfrm>
        </p:spPr>
        <p:txBody>
          <a:bodyPr>
            <a:normAutofit/>
          </a:bodyPr>
          <a:lstStyle/>
          <a:p>
            <a:r>
              <a:rPr lang="zh-CN" altLang="en-US" i="1" dirty="0" smtClean="0">
                <a:solidFill>
                  <a:schemeClr val="tx2"/>
                </a:solidFill>
              </a:rPr>
              <a:t>安全无小事，平安靠大家！</a:t>
            </a:r>
            <a:r>
              <a:rPr lang="en-US" altLang="zh-CN" i="1" dirty="0" smtClean="0">
                <a:solidFill>
                  <a:schemeClr val="tx2"/>
                </a:solidFill>
              </a:rPr>
              <a:t/>
            </a:r>
            <a:br>
              <a:rPr lang="en-US" altLang="zh-CN" i="1" dirty="0" smtClean="0">
                <a:solidFill>
                  <a:schemeClr val="tx2"/>
                </a:solidFill>
              </a:rPr>
            </a:br>
            <a:r>
              <a:rPr lang="en-US" altLang="zh-CN" i="1" dirty="0" smtClean="0">
                <a:solidFill>
                  <a:schemeClr val="tx2"/>
                </a:solidFill>
              </a:rPr>
              <a:t/>
            </a:r>
            <a:br>
              <a:rPr lang="en-US" altLang="zh-CN" i="1" dirty="0" smtClean="0">
                <a:solidFill>
                  <a:schemeClr val="tx2"/>
                </a:solidFill>
              </a:rPr>
            </a:br>
            <a:r>
              <a:rPr lang="zh-CN" altLang="en-US" i="1" dirty="0" smtClean="0">
                <a:solidFill>
                  <a:schemeClr val="tx2"/>
                </a:solidFill>
              </a:rPr>
              <a:t>谢谢</a:t>
            </a:r>
            <a:r>
              <a:rPr lang="zh-CN" altLang="en-US" i="1" dirty="0">
                <a:solidFill>
                  <a:schemeClr val="tx2"/>
                </a:solidFill>
              </a:rPr>
              <a:t>聆听！</a:t>
            </a:r>
          </a:p>
        </p:txBody>
      </p:sp>
      <p:sp>
        <p:nvSpPr>
          <p:cNvPr id="9" name="内容占位符 8"/>
          <p:cNvSpPr>
            <a:spLocks noGrp="1"/>
          </p:cNvSpPr>
          <p:nvPr>
            <p:ph idx="1"/>
          </p:nvPr>
        </p:nvSpPr>
        <p:spPr>
          <a:xfrm>
            <a:off x="1403648" y="3861048"/>
            <a:ext cx="4536504" cy="2304256"/>
          </a:xfrm>
        </p:spPr>
        <p:txBody>
          <a:bodyPr/>
          <a:lstStyle/>
          <a:p>
            <a:r>
              <a:rPr lang="zh-CN" altLang="en-US" sz="2800" dirty="0" smtClean="0"/>
              <a:t>冯晓蓉 </a:t>
            </a:r>
            <a:endParaRPr lang="en-US" altLang="zh-CN" sz="2800" dirty="0" smtClean="0"/>
          </a:p>
          <a:p>
            <a:r>
              <a:rPr lang="zh-CN" altLang="zh-CN" sz="2800" dirty="0" smtClean="0"/>
              <a:t>办公地点</a:t>
            </a:r>
            <a:r>
              <a:rPr lang="zh-CN" altLang="en-US" sz="2800" dirty="0" smtClean="0"/>
              <a:t>：</a:t>
            </a:r>
            <a:r>
              <a:rPr lang="en-US" altLang="zh-CN" sz="2800" dirty="0" smtClean="0"/>
              <a:t>G110</a:t>
            </a:r>
          </a:p>
          <a:p>
            <a:r>
              <a:rPr lang="zh-CN" altLang="zh-CN" sz="2800" dirty="0" smtClean="0"/>
              <a:t>实验室</a:t>
            </a:r>
            <a:r>
              <a:rPr lang="zh-CN" altLang="zh-CN" sz="2800" dirty="0"/>
              <a:t>分机</a:t>
            </a:r>
            <a:r>
              <a:rPr lang="zh-CN" altLang="zh-CN" sz="2800" dirty="0" smtClean="0"/>
              <a:t>号</a:t>
            </a:r>
            <a:r>
              <a:rPr lang="zh-CN" altLang="en-US" sz="2800" dirty="0" smtClean="0"/>
              <a:t>：</a:t>
            </a:r>
            <a:r>
              <a:rPr lang="en-US" altLang="zh-CN" sz="2800" dirty="0" smtClean="0"/>
              <a:t>105</a:t>
            </a:r>
          </a:p>
          <a:p>
            <a:r>
              <a:rPr lang="zh-CN" altLang="zh-CN" sz="2800" dirty="0" smtClean="0"/>
              <a:t>手机</a:t>
            </a:r>
            <a:r>
              <a:rPr lang="zh-CN" altLang="en-US" sz="2800" dirty="0" smtClean="0"/>
              <a:t>：</a:t>
            </a:r>
            <a:r>
              <a:rPr lang="en-US" altLang="zh-CN" sz="2800" dirty="0" smtClean="0"/>
              <a:t>13667159982</a:t>
            </a:r>
            <a:endParaRPr lang="zh-CN" altLang="zh-CN" sz="2800" dirty="0"/>
          </a:p>
          <a:p>
            <a:endParaRPr lang="zh-CN" altLang="en-US" dirty="0"/>
          </a:p>
        </p:txBody>
      </p:sp>
    </p:spTree>
    <p:extLst>
      <p:ext uri="{BB962C8B-B14F-4D97-AF65-F5344CB8AC3E}">
        <p14:creationId xmlns:p14="http://schemas.microsoft.com/office/powerpoint/2010/main" val="192553051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p:cNvSpPr>
            <a:spLocks noGrp="1"/>
          </p:cNvSpPr>
          <p:nvPr>
            <p:ph type="title"/>
          </p:nvPr>
        </p:nvSpPr>
        <p:spPr>
          <a:xfrm>
            <a:off x="395536" y="548680"/>
            <a:ext cx="8229600" cy="1008112"/>
          </a:xfrm>
        </p:spPr>
        <p:txBody>
          <a:bodyPr>
            <a:normAutofit/>
          </a:bodyPr>
          <a:lstStyle/>
          <a:p>
            <a:r>
              <a:rPr lang="zh-CN" altLang="en-US" sz="4000" b="1" dirty="0" smtClean="0">
                <a:solidFill>
                  <a:schemeClr val="tx2"/>
                </a:solidFill>
                <a:latin typeface="+mn-ea"/>
                <a:ea typeface="+mn-ea"/>
              </a:rPr>
              <a:t>（一）进入</a:t>
            </a:r>
            <a:r>
              <a:rPr lang="zh-CN" altLang="en-US" sz="4000" b="1" dirty="0">
                <a:solidFill>
                  <a:schemeClr val="tx2"/>
                </a:solidFill>
                <a:latin typeface="+mn-ea"/>
                <a:ea typeface="+mn-ea"/>
              </a:rPr>
              <a:t>实验室</a:t>
            </a:r>
            <a:r>
              <a:rPr lang="zh-CN" altLang="en-US" sz="4000" b="1" dirty="0" smtClean="0">
                <a:solidFill>
                  <a:schemeClr val="tx2"/>
                </a:solidFill>
                <a:latin typeface="+mn-ea"/>
                <a:ea typeface="+mn-ea"/>
              </a:rPr>
              <a:t>程序</a:t>
            </a:r>
            <a:endParaRPr lang="zh-CN" altLang="en-US" sz="4000" b="1" dirty="0">
              <a:solidFill>
                <a:schemeClr val="tx2"/>
              </a:solidFill>
              <a:latin typeface="+mn-ea"/>
              <a:ea typeface="+mn-ea"/>
            </a:endParaRPr>
          </a:p>
        </p:txBody>
      </p:sp>
      <p:sp>
        <p:nvSpPr>
          <p:cNvPr id="2" name="内容占位符 1"/>
          <p:cNvSpPr>
            <a:spLocks noGrp="1"/>
          </p:cNvSpPr>
          <p:nvPr>
            <p:ph idx="1"/>
          </p:nvPr>
        </p:nvSpPr>
        <p:spPr>
          <a:xfrm>
            <a:off x="611560" y="1412776"/>
            <a:ext cx="8064896" cy="4896544"/>
          </a:xfrm>
        </p:spPr>
        <p:txBody>
          <a:bodyPr>
            <a:noAutofit/>
          </a:bodyPr>
          <a:lstStyle/>
          <a:p>
            <a:pPr marL="0" indent="0">
              <a:spcAft>
                <a:spcPts val="600"/>
              </a:spcAft>
              <a:buNone/>
            </a:pPr>
            <a:r>
              <a:rPr lang="en-US" altLang="zh-CN" sz="2500" b="1" dirty="0" smtClean="0"/>
              <a:t>1</a:t>
            </a:r>
            <a:r>
              <a:rPr lang="zh-CN" altLang="en-US" sz="2500" b="1" dirty="0"/>
              <a:t>、</a:t>
            </a:r>
            <a:r>
              <a:rPr lang="zh-CN" altLang="zh-CN" sz="2500" b="1" dirty="0"/>
              <a:t>五级责任</a:t>
            </a:r>
            <a:r>
              <a:rPr lang="zh-CN" altLang="en-US" sz="2500" b="1" dirty="0"/>
              <a:t>人向生物化学平台管理人员</a:t>
            </a:r>
            <a:r>
              <a:rPr lang="zh-CN" altLang="zh-CN" sz="2500" b="1" dirty="0"/>
              <a:t>上交由</a:t>
            </a:r>
            <a:r>
              <a:rPr lang="zh-CN" altLang="zh-CN" sz="2500" b="1" dirty="0">
                <a:solidFill>
                  <a:srgbClr val="FF0000"/>
                </a:solidFill>
              </a:rPr>
              <a:t>本人和导师签字</a:t>
            </a:r>
            <a:r>
              <a:rPr lang="zh-CN" altLang="zh-CN" sz="2500" b="1" dirty="0" smtClean="0"/>
              <a:t>的</a:t>
            </a:r>
            <a:r>
              <a:rPr lang="zh-CN" altLang="en-US" sz="2500" b="1" dirty="0" smtClean="0"/>
              <a:t>实验室</a:t>
            </a:r>
            <a:r>
              <a:rPr lang="zh-CN" altLang="en-US" sz="2500" b="1" dirty="0"/>
              <a:t>的</a:t>
            </a:r>
            <a:r>
              <a:rPr lang="zh-CN" altLang="zh-CN" sz="2500" b="1" dirty="0">
                <a:solidFill>
                  <a:srgbClr val="FF0000"/>
                </a:solidFill>
              </a:rPr>
              <a:t>门禁卡申请表</a:t>
            </a:r>
            <a:r>
              <a:rPr lang="zh-CN" altLang="en-US" sz="2500" b="1" dirty="0" smtClean="0"/>
              <a:t>、</a:t>
            </a:r>
            <a:r>
              <a:rPr lang="zh-CN" altLang="zh-CN" sz="2500" b="1" dirty="0" smtClean="0">
                <a:solidFill>
                  <a:srgbClr val="FF0000"/>
                </a:solidFill>
              </a:rPr>
              <a:t>实验</a:t>
            </a:r>
            <a:r>
              <a:rPr lang="zh-CN" altLang="zh-CN" sz="2500" b="1" dirty="0">
                <a:solidFill>
                  <a:srgbClr val="FF0000"/>
                </a:solidFill>
              </a:rPr>
              <a:t>标准操作规程</a:t>
            </a:r>
            <a:r>
              <a:rPr lang="zh-CN" altLang="en-US" sz="2500" b="1" dirty="0" smtClean="0"/>
              <a:t>、</a:t>
            </a:r>
            <a:r>
              <a:rPr lang="zh-CN" altLang="en-US" sz="2500" b="1" dirty="0" smtClean="0">
                <a:solidFill>
                  <a:srgbClr val="FF0000"/>
                </a:solidFill>
              </a:rPr>
              <a:t>各</a:t>
            </a:r>
            <a:r>
              <a:rPr lang="zh-CN" altLang="en-US" sz="2500" b="1" dirty="0">
                <a:solidFill>
                  <a:srgbClr val="FF0000"/>
                </a:solidFill>
              </a:rPr>
              <a:t>管理规定知情同意书</a:t>
            </a:r>
            <a:r>
              <a:rPr lang="zh-CN" altLang="en-US" sz="2500" b="1" dirty="0"/>
              <a:t>等。（</a:t>
            </a:r>
            <a:r>
              <a:rPr lang="en-US" altLang="zh-CN" sz="2500" b="1" dirty="0"/>
              <a:t>CBMP</a:t>
            </a:r>
            <a:r>
              <a:rPr lang="zh-CN" altLang="zh-CN" sz="2500" b="1" dirty="0"/>
              <a:t>生物平台和细胞间实验安全工作条例</a:t>
            </a:r>
            <a:r>
              <a:rPr lang="zh-CN" altLang="zh-CN" sz="2500" b="1" dirty="0" smtClean="0"/>
              <a:t>或</a:t>
            </a:r>
            <a:r>
              <a:rPr lang="zh-CN" altLang="en-US" sz="2500" b="1" dirty="0">
                <a:latin typeface="+mn-ea"/>
              </a:rPr>
              <a:t>生物化学平台管理</a:t>
            </a:r>
            <a:r>
              <a:rPr lang="zh-CN" altLang="en-US" sz="2500" b="1" dirty="0" smtClean="0">
                <a:latin typeface="+mn-ea"/>
              </a:rPr>
              <a:t>规定</a:t>
            </a:r>
            <a:r>
              <a:rPr lang="zh-CN" altLang="en-US" sz="2500" b="1" dirty="0" smtClean="0"/>
              <a:t>等</a:t>
            </a:r>
            <a:r>
              <a:rPr lang="zh-CN" altLang="en-US" sz="2500" b="1" dirty="0"/>
              <a:t>）</a:t>
            </a:r>
            <a:endParaRPr lang="en-US" altLang="zh-CN" sz="2500" b="1" dirty="0"/>
          </a:p>
          <a:p>
            <a:pPr marL="0" indent="0">
              <a:spcAft>
                <a:spcPts val="600"/>
              </a:spcAft>
              <a:buNone/>
            </a:pPr>
            <a:r>
              <a:rPr lang="en-US" altLang="zh-CN" sz="2500" b="1" dirty="0" smtClean="0"/>
              <a:t>2</a:t>
            </a:r>
            <a:r>
              <a:rPr lang="zh-CN" altLang="en-US" sz="2500" b="1" dirty="0" smtClean="0"/>
              <a:t>、生物化学</a:t>
            </a:r>
            <a:r>
              <a:rPr lang="zh-CN" altLang="en-US" sz="2500" b="1" dirty="0"/>
              <a:t>平台管理</a:t>
            </a:r>
            <a:r>
              <a:rPr lang="zh-CN" altLang="en-US" sz="2500" b="1" dirty="0" smtClean="0"/>
              <a:t>人员会进行关于</a:t>
            </a:r>
            <a:r>
              <a:rPr lang="zh-CN" altLang="en-US" sz="2500" b="1" dirty="0"/>
              <a:t>实验室安全方面</a:t>
            </a:r>
            <a:r>
              <a:rPr lang="zh-CN" altLang="en-US" sz="2500" b="1" dirty="0">
                <a:solidFill>
                  <a:srgbClr val="FF0000"/>
                </a:solidFill>
              </a:rPr>
              <a:t>现场询问</a:t>
            </a:r>
            <a:r>
              <a:rPr lang="zh-CN" altLang="en-US" sz="2500" b="1" dirty="0"/>
              <a:t>考核或实验室内</a:t>
            </a:r>
            <a:r>
              <a:rPr lang="zh-CN" altLang="en-US" sz="2500" b="1" dirty="0">
                <a:solidFill>
                  <a:srgbClr val="FF0000"/>
                </a:solidFill>
              </a:rPr>
              <a:t>操作考核</a:t>
            </a:r>
            <a:r>
              <a:rPr lang="zh-CN" altLang="en-US" sz="2500" b="1" dirty="0"/>
              <a:t>。</a:t>
            </a:r>
            <a:endParaRPr lang="en-US" altLang="zh-CN" sz="2500" b="1" dirty="0"/>
          </a:p>
          <a:p>
            <a:pPr marL="0" indent="0">
              <a:spcAft>
                <a:spcPts val="600"/>
              </a:spcAft>
              <a:buNone/>
            </a:pPr>
            <a:r>
              <a:rPr lang="en-US" altLang="zh-CN" sz="2500" b="1" dirty="0"/>
              <a:t>3</a:t>
            </a:r>
            <a:r>
              <a:rPr lang="zh-CN" altLang="en-US" sz="2500" b="1" dirty="0" smtClean="0"/>
              <a:t>、生物化学</a:t>
            </a:r>
            <a:r>
              <a:rPr lang="zh-CN" altLang="en-US" sz="2500" b="1" dirty="0"/>
              <a:t>平台管理人员找</a:t>
            </a:r>
            <a:r>
              <a:rPr lang="zh-CN" altLang="zh-CN" sz="2500" b="1" dirty="0"/>
              <a:t>本实验区的四级责任人签字批准</a:t>
            </a:r>
            <a:r>
              <a:rPr lang="zh-CN" altLang="en-US" sz="2500" b="1" dirty="0"/>
              <a:t>。</a:t>
            </a:r>
            <a:endParaRPr lang="en-US" altLang="zh-CN" sz="2500" b="1" dirty="0"/>
          </a:p>
          <a:p>
            <a:pPr marL="0" indent="0">
              <a:spcAft>
                <a:spcPts val="600"/>
              </a:spcAft>
              <a:buNone/>
            </a:pPr>
            <a:r>
              <a:rPr lang="en-US" altLang="zh-CN" sz="2500" b="1" dirty="0"/>
              <a:t>4</a:t>
            </a:r>
            <a:r>
              <a:rPr lang="zh-CN" altLang="en-US" sz="2500" b="1" dirty="0" smtClean="0"/>
              <a:t>、生物化学</a:t>
            </a:r>
            <a:r>
              <a:rPr lang="zh-CN" altLang="en-US" sz="2500" b="1" dirty="0"/>
              <a:t>平台管理人员</a:t>
            </a:r>
            <a:r>
              <a:rPr lang="zh-CN" altLang="zh-CN" sz="2500" b="1" dirty="0"/>
              <a:t>备案</a:t>
            </a:r>
            <a:r>
              <a:rPr lang="zh-CN" altLang="en-US" sz="2500" b="1" dirty="0"/>
              <a:t>、</a:t>
            </a:r>
            <a:r>
              <a:rPr lang="zh-CN" altLang="zh-CN" sz="2500" b="1" dirty="0"/>
              <a:t>办理门禁卡</a:t>
            </a:r>
            <a:r>
              <a:rPr lang="zh-CN" altLang="en-US" sz="2500" b="1" dirty="0"/>
              <a:t>（首次申领新卡需交押金</a:t>
            </a:r>
            <a:r>
              <a:rPr lang="en-US" altLang="zh-CN" sz="2500" b="1" dirty="0"/>
              <a:t>30</a:t>
            </a:r>
            <a:r>
              <a:rPr lang="zh-CN" altLang="en-US" sz="2500" b="1" dirty="0"/>
              <a:t>元），五级责任人</a:t>
            </a:r>
            <a:r>
              <a:rPr lang="zh-CN" altLang="zh-CN" sz="2500" b="1" dirty="0"/>
              <a:t>在</a:t>
            </a:r>
            <a:r>
              <a:rPr lang="zh-CN" altLang="en-US" sz="2500" b="1" dirty="0"/>
              <a:t>申请的实验</a:t>
            </a:r>
            <a:r>
              <a:rPr lang="zh-CN" altLang="zh-CN" sz="2500" b="1" dirty="0"/>
              <a:t>区域内进行试验</a:t>
            </a:r>
            <a:r>
              <a:rPr lang="zh-CN" altLang="zh-CN" sz="2500" b="1" dirty="0" smtClean="0"/>
              <a:t>。</a:t>
            </a:r>
            <a:endParaRPr lang="zh-CN" altLang="en-US" sz="2500" b="1" dirty="0"/>
          </a:p>
        </p:txBody>
      </p:sp>
    </p:spTree>
    <p:extLst>
      <p:ext uri="{BB962C8B-B14F-4D97-AF65-F5344CB8AC3E}">
        <p14:creationId xmlns:p14="http://schemas.microsoft.com/office/powerpoint/2010/main" val="94412793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a:xfrm>
            <a:off x="1115616" y="620688"/>
            <a:ext cx="7581528" cy="1252728"/>
          </a:xfrm>
        </p:spPr>
        <p:txBody>
          <a:bodyPr>
            <a:normAutofit/>
          </a:bodyPr>
          <a:lstStyle/>
          <a:p>
            <a:r>
              <a:rPr lang="zh-CN" altLang="en-US" sz="4000" b="1" dirty="0" smtClean="0">
                <a:solidFill>
                  <a:schemeClr val="tx2"/>
                </a:solidFill>
                <a:latin typeface="+mn-ea"/>
                <a:ea typeface="+mn-ea"/>
              </a:rPr>
              <a:t>（二）退出</a:t>
            </a:r>
            <a:r>
              <a:rPr lang="zh-CN" altLang="en-US" sz="4000" b="1" dirty="0">
                <a:solidFill>
                  <a:schemeClr val="tx2"/>
                </a:solidFill>
                <a:latin typeface="+mn-ea"/>
                <a:ea typeface="+mn-ea"/>
              </a:rPr>
              <a:t>实验室程序</a:t>
            </a:r>
            <a:endParaRPr lang="zh-CN" altLang="en-US" sz="4000" dirty="0">
              <a:solidFill>
                <a:schemeClr val="tx2"/>
              </a:solidFill>
              <a:latin typeface="+mn-ea"/>
              <a:ea typeface="+mn-ea"/>
            </a:endParaRPr>
          </a:p>
        </p:txBody>
      </p:sp>
      <p:sp>
        <p:nvSpPr>
          <p:cNvPr id="2" name="内容占位符 1"/>
          <p:cNvSpPr>
            <a:spLocks noGrp="1"/>
          </p:cNvSpPr>
          <p:nvPr>
            <p:ph idx="1"/>
          </p:nvPr>
        </p:nvSpPr>
        <p:spPr>
          <a:xfrm>
            <a:off x="899592" y="1772816"/>
            <a:ext cx="7704856" cy="3384376"/>
          </a:xfrm>
        </p:spPr>
        <p:txBody>
          <a:bodyPr>
            <a:noAutofit/>
          </a:bodyPr>
          <a:lstStyle/>
          <a:p>
            <a:pPr marL="0" indent="0">
              <a:lnSpc>
                <a:spcPct val="150000"/>
              </a:lnSpc>
              <a:spcBef>
                <a:spcPts val="600"/>
              </a:spcBef>
              <a:buNone/>
            </a:pPr>
            <a:r>
              <a:rPr lang="en-US" altLang="zh-CN" sz="3200" dirty="0" smtClean="0"/>
              <a:t>         </a:t>
            </a:r>
            <a:r>
              <a:rPr lang="zh-CN" altLang="zh-CN" sz="2800" b="1" dirty="0" smtClean="0"/>
              <a:t>五</a:t>
            </a:r>
            <a:r>
              <a:rPr lang="zh-CN" altLang="zh-CN" sz="2800" b="1" dirty="0"/>
              <a:t>级责任人因毕业离校或实验方案更改等方面原因不需在此平台</a:t>
            </a:r>
            <a:r>
              <a:rPr lang="zh-CN" altLang="en-US" sz="2800" b="1" dirty="0"/>
              <a:t>实验室</a:t>
            </a:r>
            <a:r>
              <a:rPr lang="zh-CN" altLang="zh-CN" sz="2800" b="1" dirty="0"/>
              <a:t>进行实验，可直接向</a:t>
            </a:r>
            <a:r>
              <a:rPr lang="zh-CN" altLang="en-US" sz="2800" b="1" dirty="0"/>
              <a:t>生物化学平台管理人员</a:t>
            </a:r>
            <a:r>
              <a:rPr lang="zh-CN" altLang="zh-CN" sz="2800" b="1" dirty="0"/>
              <a:t>提交本人和导师签字的门禁卡变更申请表，退回门卡</a:t>
            </a:r>
            <a:r>
              <a:rPr lang="zh-CN" altLang="en-US" sz="2800" b="1" dirty="0"/>
              <a:t>（退押金）</a:t>
            </a:r>
            <a:r>
              <a:rPr lang="zh-CN" altLang="zh-CN" sz="2800" b="1" dirty="0"/>
              <a:t>或取消门卡使用权限即可</a:t>
            </a:r>
            <a:r>
              <a:rPr lang="zh-CN" altLang="zh-CN" sz="2800" b="1" dirty="0" smtClean="0"/>
              <a:t>。</a:t>
            </a:r>
            <a:endParaRPr lang="zh-CN" altLang="en-US" sz="2800" b="1" dirty="0"/>
          </a:p>
        </p:txBody>
      </p:sp>
    </p:spTree>
    <p:extLst>
      <p:ext uri="{BB962C8B-B14F-4D97-AF65-F5344CB8AC3E}">
        <p14:creationId xmlns:p14="http://schemas.microsoft.com/office/powerpoint/2010/main" val="148922378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1993" y="0"/>
            <a:ext cx="5540014"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05605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a:xfrm>
            <a:off x="323528" y="188640"/>
            <a:ext cx="8229600" cy="1008112"/>
          </a:xfrm>
        </p:spPr>
        <p:txBody>
          <a:bodyPr>
            <a:normAutofit/>
          </a:bodyPr>
          <a:lstStyle/>
          <a:p>
            <a:r>
              <a:rPr lang="zh-CN" altLang="en-US" sz="4000" b="1" dirty="0" smtClean="0">
                <a:solidFill>
                  <a:schemeClr val="tx2"/>
                </a:solidFill>
                <a:latin typeface="+mn-ea"/>
                <a:ea typeface="+mn-ea"/>
              </a:rPr>
              <a:t>（三）注意事项</a:t>
            </a:r>
            <a:endParaRPr lang="zh-CN" altLang="en-US" sz="4000" b="1" dirty="0">
              <a:solidFill>
                <a:schemeClr val="tx2"/>
              </a:solidFill>
              <a:latin typeface="+mn-ea"/>
              <a:ea typeface="+mn-ea"/>
            </a:endParaRPr>
          </a:p>
        </p:txBody>
      </p:sp>
      <p:sp>
        <p:nvSpPr>
          <p:cNvPr id="2" name="内容占位符 1"/>
          <p:cNvSpPr>
            <a:spLocks noGrp="1"/>
          </p:cNvSpPr>
          <p:nvPr>
            <p:ph idx="1"/>
          </p:nvPr>
        </p:nvSpPr>
        <p:spPr>
          <a:xfrm>
            <a:off x="827584" y="1124744"/>
            <a:ext cx="7776864" cy="5256584"/>
          </a:xfrm>
        </p:spPr>
        <p:txBody>
          <a:bodyPr>
            <a:noAutofit/>
          </a:bodyPr>
          <a:lstStyle/>
          <a:p>
            <a:pPr marL="0" indent="0">
              <a:spcBef>
                <a:spcPts val="600"/>
              </a:spcBef>
              <a:spcAft>
                <a:spcPts val="600"/>
              </a:spcAft>
              <a:buNone/>
            </a:pPr>
            <a:r>
              <a:rPr lang="en-US" altLang="zh-CN" sz="2800" b="1" dirty="0" smtClean="0">
                <a:solidFill>
                  <a:srgbClr val="FF0000"/>
                </a:solidFill>
              </a:rPr>
              <a:t>1</a:t>
            </a:r>
            <a:r>
              <a:rPr lang="zh-CN" altLang="en-US" sz="2800" b="1" dirty="0" smtClean="0">
                <a:solidFill>
                  <a:srgbClr val="FF0000"/>
                </a:solidFill>
              </a:rPr>
              <a:t>、</a:t>
            </a:r>
            <a:r>
              <a:rPr lang="zh-CN" altLang="zh-CN" sz="2800" b="1" dirty="0" smtClean="0">
                <a:solidFill>
                  <a:srgbClr val="FF0000"/>
                </a:solidFill>
              </a:rPr>
              <a:t>未经</a:t>
            </a:r>
            <a:r>
              <a:rPr lang="zh-CN" altLang="en-US" sz="2800" b="1" dirty="0" smtClean="0">
                <a:solidFill>
                  <a:srgbClr val="FF0000"/>
                </a:solidFill>
              </a:rPr>
              <a:t>实验室</a:t>
            </a:r>
            <a:r>
              <a:rPr lang="zh-CN" altLang="zh-CN" sz="2800" b="1" dirty="0" smtClean="0">
                <a:solidFill>
                  <a:srgbClr val="FF0000"/>
                </a:solidFill>
              </a:rPr>
              <a:t>四</a:t>
            </a:r>
            <a:r>
              <a:rPr lang="zh-CN" altLang="zh-CN" sz="2800" b="1" dirty="0">
                <a:solidFill>
                  <a:srgbClr val="FF0000"/>
                </a:solidFill>
              </a:rPr>
              <a:t>级</a:t>
            </a:r>
            <a:r>
              <a:rPr lang="zh-CN" altLang="zh-CN" sz="2800" b="1" dirty="0" smtClean="0">
                <a:solidFill>
                  <a:srgbClr val="FF0000"/>
                </a:solidFill>
              </a:rPr>
              <a:t>责任人</a:t>
            </a:r>
            <a:r>
              <a:rPr lang="zh-CN" altLang="en-US" sz="2800" b="1" dirty="0">
                <a:solidFill>
                  <a:srgbClr val="FF0000"/>
                </a:solidFill>
              </a:rPr>
              <a:t>和平台管理员</a:t>
            </a:r>
            <a:r>
              <a:rPr lang="zh-CN" altLang="zh-CN" sz="2800" b="1" dirty="0" smtClean="0">
                <a:solidFill>
                  <a:srgbClr val="FF0000"/>
                </a:solidFill>
              </a:rPr>
              <a:t>允许，</a:t>
            </a:r>
            <a:r>
              <a:rPr lang="zh-CN" altLang="zh-CN" sz="2800" b="1" dirty="0">
                <a:solidFill>
                  <a:srgbClr val="FF0000"/>
                </a:solidFill>
              </a:rPr>
              <a:t>任何人不得擅自</a:t>
            </a:r>
            <a:r>
              <a:rPr lang="zh-CN" altLang="zh-CN" sz="2800" b="1" dirty="0" smtClean="0">
                <a:solidFill>
                  <a:srgbClr val="FF0000"/>
                </a:solidFill>
              </a:rPr>
              <a:t>进入实验</a:t>
            </a:r>
            <a:r>
              <a:rPr lang="zh-CN" altLang="zh-CN" sz="2800" b="1" dirty="0">
                <a:solidFill>
                  <a:srgbClr val="FF0000"/>
                </a:solidFill>
              </a:rPr>
              <a:t>区</a:t>
            </a:r>
            <a:r>
              <a:rPr lang="zh-CN" altLang="zh-CN" sz="2800" b="1" dirty="0" smtClean="0">
                <a:solidFill>
                  <a:srgbClr val="FF0000"/>
                </a:solidFill>
              </a:rPr>
              <a:t>。</a:t>
            </a:r>
            <a:endParaRPr lang="en-US" altLang="zh-CN" sz="2800" b="1" dirty="0" smtClean="0">
              <a:solidFill>
                <a:srgbClr val="FF0000"/>
              </a:solidFill>
            </a:endParaRPr>
          </a:p>
          <a:p>
            <a:pPr marL="0" indent="0">
              <a:spcBef>
                <a:spcPts val="600"/>
              </a:spcBef>
              <a:spcAft>
                <a:spcPts val="600"/>
              </a:spcAft>
              <a:buNone/>
            </a:pPr>
            <a:r>
              <a:rPr lang="en-US" altLang="zh-CN" sz="2800" b="1" dirty="0" smtClean="0">
                <a:solidFill>
                  <a:srgbClr val="FF0000"/>
                </a:solidFill>
              </a:rPr>
              <a:t>2</a:t>
            </a:r>
            <a:r>
              <a:rPr lang="zh-CN" altLang="en-US" sz="2800" b="1" dirty="0" smtClean="0">
                <a:solidFill>
                  <a:srgbClr val="FF0000"/>
                </a:solidFill>
              </a:rPr>
              <a:t>、</a:t>
            </a:r>
            <a:r>
              <a:rPr lang="zh-CN" altLang="zh-CN" sz="2800" b="1" dirty="0" smtClean="0">
                <a:solidFill>
                  <a:srgbClr val="FF0000"/>
                </a:solidFill>
              </a:rPr>
              <a:t>对于</a:t>
            </a:r>
            <a:r>
              <a:rPr lang="zh-CN" altLang="zh-CN" sz="2800" b="1" dirty="0">
                <a:solidFill>
                  <a:srgbClr val="FF0000"/>
                </a:solidFill>
              </a:rPr>
              <a:t>违反此规定的人员</a:t>
            </a:r>
            <a:r>
              <a:rPr lang="zh-CN" altLang="zh-CN" sz="2800" b="1" dirty="0" smtClean="0">
                <a:solidFill>
                  <a:srgbClr val="FF0000"/>
                </a:solidFill>
              </a:rPr>
              <a:t>，在</a:t>
            </a:r>
            <a:r>
              <a:rPr lang="zh-CN" altLang="zh-CN" sz="2800" b="1" dirty="0">
                <a:solidFill>
                  <a:srgbClr val="FF0000"/>
                </a:solidFill>
              </a:rPr>
              <a:t>实验室予以通报批评并承担实验室规定的相应</a:t>
            </a:r>
            <a:r>
              <a:rPr lang="zh-CN" altLang="zh-CN" sz="2800" b="1" dirty="0" smtClean="0">
                <a:solidFill>
                  <a:srgbClr val="FF0000"/>
                </a:solidFill>
              </a:rPr>
              <a:t>处罚，</a:t>
            </a:r>
            <a:r>
              <a:rPr lang="zh-CN" altLang="zh-CN" sz="2800" b="1" dirty="0">
                <a:solidFill>
                  <a:srgbClr val="FF0000"/>
                </a:solidFill>
              </a:rPr>
              <a:t>对不服从实验室处罚规定或屡教不改者，将提交到光电国家实验室进行</a:t>
            </a:r>
            <a:r>
              <a:rPr lang="zh-CN" altLang="zh-CN" sz="2800" b="1" dirty="0" smtClean="0">
                <a:solidFill>
                  <a:srgbClr val="FF0000"/>
                </a:solidFill>
              </a:rPr>
              <a:t>处罚</a:t>
            </a:r>
            <a:r>
              <a:rPr lang="zh-CN" altLang="en-US" sz="2800" b="1" dirty="0">
                <a:solidFill>
                  <a:srgbClr val="FF0000"/>
                </a:solidFill>
              </a:rPr>
              <a:t>。</a:t>
            </a:r>
            <a:endParaRPr lang="en-US" altLang="zh-CN" sz="2800" b="1" dirty="0" smtClean="0">
              <a:solidFill>
                <a:srgbClr val="FF0000"/>
              </a:solidFill>
            </a:endParaRPr>
          </a:p>
          <a:p>
            <a:pPr marL="0" indent="0">
              <a:spcBef>
                <a:spcPts val="600"/>
              </a:spcBef>
              <a:spcAft>
                <a:spcPts val="600"/>
              </a:spcAft>
              <a:buNone/>
            </a:pPr>
            <a:r>
              <a:rPr lang="en-US" altLang="zh-CN" sz="2800" b="1" dirty="0" smtClean="0">
                <a:solidFill>
                  <a:srgbClr val="FF0000"/>
                </a:solidFill>
              </a:rPr>
              <a:t>3</a:t>
            </a:r>
            <a:r>
              <a:rPr lang="zh-CN" altLang="en-US" sz="2800" b="1" dirty="0" smtClean="0">
                <a:solidFill>
                  <a:srgbClr val="FF0000"/>
                </a:solidFill>
              </a:rPr>
              <a:t>、</a:t>
            </a:r>
            <a:r>
              <a:rPr lang="zh-CN" altLang="zh-CN" sz="2800" b="1" dirty="0" smtClean="0">
                <a:solidFill>
                  <a:srgbClr val="FF0000"/>
                </a:solidFill>
              </a:rPr>
              <a:t>若属实验</a:t>
            </a:r>
            <a:r>
              <a:rPr lang="zh-CN" altLang="zh-CN" sz="2800" b="1" dirty="0">
                <a:solidFill>
                  <a:srgbClr val="FF0000"/>
                </a:solidFill>
              </a:rPr>
              <a:t>室内部人员</a:t>
            </a:r>
            <a:r>
              <a:rPr lang="zh-CN" altLang="zh-CN" sz="2800" b="1" dirty="0" smtClean="0">
                <a:solidFill>
                  <a:srgbClr val="FF0000"/>
                </a:solidFill>
              </a:rPr>
              <a:t>带入</a:t>
            </a:r>
            <a:r>
              <a:rPr lang="zh-CN" altLang="en-US" sz="2800" b="1" dirty="0" smtClean="0">
                <a:solidFill>
                  <a:srgbClr val="FF0000"/>
                </a:solidFill>
              </a:rPr>
              <a:t>无使用权限的人进入</a:t>
            </a:r>
            <a:r>
              <a:rPr lang="zh-CN" altLang="zh-CN" sz="2800" b="1" dirty="0" smtClean="0">
                <a:solidFill>
                  <a:srgbClr val="FF0000"/>
                </a:solidFill>
              </a:rPr>
              <a:t>实验</a:t>
            </a:r>
            <a:r>
              <a:rPr lang="zh-CN" altLang="zh-CN" sz="2800" b="1" dirty="0">
                <a:solidFill>
                  <a:srgbClr val="FF0000"/>
                </a:solidFill>
              </a:rPr>
              <a:t>区，带入人员具有连带责任，同违反实验室规定人员一并进行处罚</a:t>
            </a:r>
            <a:r>
              <a:rPr lang="zh-CN" altLang="zh-CN" sz="2600" b="1" dirty="0" smtClean="0">
                <a:solidFill>
                  <a:srgbClr val="FF0000"/>
                </a:solidFill>
              </a:rPr>
              <a:t>。</a:t>
            </a:r>
            <a:endParaRPr lang="en-US" altLang="zh-CN" sz="2600" b="1" dirty="0" smtClean="0">
              <a:solidFill>
                <a:srgbClr val="FF0000"/>
              </a:solidFill>
            </a:endParaRPr>
          </a:p>
          <a:p>
            <a:pPr marL="0" indent="0">
              <a:spcBef>
                <a:spcPts val="600"/>
              </a:spcBef>
              <a:spcAft>
                <a:spcPts val="600"/>
              </a:spcAft>
              <a:buNone/>
            </a:pPr>
            <a:r>
              <a:rPr lang="en-US" altLang="zh-CN" sz="2600" b="1" dirty="0" smtClean="0">
                <a:solidFill>
                  <a:srgbClr val="00B050"/>
                </a:solidFill>
              </a:rPr>
              <a:t>4</a:t>
            </a:r>
            <a:r>
              <a:rPr lang="zh-CN" altLang="en-US" sz="2600" b="1" dirty="0" smtClean="0">
                <a:solidFill>
                  <a:srgbClr val="00B050"/>
                </a:solidFill>
              </a:rPr>
              <a:t>、对临时需进入实验室的外来人员制订了相关的进入程序。</a:t>
            </a:r>
            <a:endParaRPr lang="en-US" altLang="zh-CN" sz="2600" b="1" dirty="0" smtClean="0">
              <a:solidFill>
                <a:srgbClr val="00B050"/>
              </a:solidFill>
            </a:endParaRPr>
          </a:p>
        </p:txBody>
      </p:sp>
    </p:spTree>
    <p:extLst>
      <p:ext uri="{BB962C8B-B14F-4D97-AF65-F5344CB8AC3E}">
        <p14:creationId xmlns:p14="http://schemas.microsoft.com/office/powerpoint/2010/main" val="330614736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1841</TotalTime>
  <Words>3559</Words>
  <Application>Microsoft Office PowerPoint</Application>
  <PresentationFormat>全屏显示(4:3)</PresentationFormat>
  <Paragraphs>289</Paragraphs>
  <Slides>59</Slides>
  <Notes>6</Notes>
  <HiddenSlides>0</HiddenSlides>
  <MMClips>0</MMClips>
  <ScaleCrop>false</ScaleCrop>
  <HeadingPairs>
    <vt:vector size="4" baseType="variant">
      <vt:variant>
        <vt:lpstr>主题</vt:lpstr>
      </vt:variant>
      <vt:variant>
        <vt:i4>1</vt:i4>
      </vt:variant>
      <vt:variant>
        <vt:lpstr>幻灯片标题</vt:lpstr>
      </vt:variant>
      <vt:variant>
        <vt:i4>59</vt:i4>
      </vt:variant>
    </vt:vector>
  </HeadingPairs>
  <TitlesOfParts>
    <vt:vector size="60" baseType="lpstr">
      <vt:lpstr>Office 主题​​</vt:lpstr>
      <vt:lpstr> 生物医学光子学功能实验室 生物化学平台管理规定 实验区危险品管理规定   生物化学平台管理员  冯晓蓉 2017.12.20 </vt:lpstr>
      <vt:lpstr>最近几年发生的实验室安全事故</vt:lpstr>
      <vt:lpstr>安全事故频发的原因</vt:lpstr>
      <vt:lpstr>主讲内容</vt:lpstr>
      <vt:lpstr>一、生物医学光子学功能实验室五级责任书（生物化学平台版）</vt:lpstr>
      <vt:lpstr>（一）进入实验室程序</vt:lpstr>
      <vt:lpstr>（二）退出实验室程序</vt:lpstr>
      <vt:lpstr>PowerPoint 演示文稿</vt:lpstr>
      <vt:lpstr>（三）注意事项</vt:lpstr>
      <vt:lpstr>PowerPoint 演示文稿</vt:lpstr>
      <vt:lpstr>二、生物化学平台安全管理文件</vt:lpstr>
      <vt:lpstr>PowerPoint 演示文稿</vt:lpstr>
      <vt:lpstr>PowerPoint 演示文稿</vt:lpstr>
      <vt:lpstr>水龙头未关导致实验室淹水，并渗漏到楼下办公室</vt:lpstr>
      <vt:lpstr>生物化学平台安全卫生管理规定</vt:lpstr>
      <vt:lpstr>生物化学平台安全卫生管理规定</vt:lpstr>
      <vt:lpstr>生物化学平台安全卫生管理规定</vt:lpstr>
      <vt:lpstr>生物化学平台安全卫生管理规定</vt:lpstr>
      <vt:lpstr>生物化学平台安全卫生管理规定</vt:lpstr>
      <vt:lpstr>生物化学平台安全卫生管理规定</vt:lpstr>
      <vt:lpstr>生物化学平台安全卫生管理规定</vt:lpstr>
      <vt:lpstr>生物化学平台安全卫生管理规定</vt:lpstr>
      <vt:lpstr>三、危险品申购、贮存、使用、处置</vt:lpstr>
      <vt:lpstr>（一）申    购</vt:lpstr>
      <vt:lpstr>（一）申    购</vt:lpstr>
      <vt:lpstr>PowerPoint 演示文稿</vt:lpstr>
      <vt:lpstr>（一）申    购</vt:lpstr>
      <vt:lpstr>PowerPoint 演示文稿</vt:lpstr>
      <vt:lpstr>（一）申    购</vt:lpstr>
      <vt:lpstr>PowerPoint 演示文稿</vt:lpstr>
      <vt:lpstr>（一）申    购</vt:lpstr>
      <vt:lpstr>PowerPoint 演示文稿</vt:lpstr>
      <vt:lpstr>（一）申    购</vt:lpstr>
      <vt:lpstr>华中科技大学第一类、第二类和第三类病原微生物样本引进工作流程</vt:lpstr>
      <vt:lpstr>（二）贮    存</vt:lpstr>
      <vt:lpstr>（三）使   用</vt:lpstr>
      <vt:lpstr>（四）处   置</vt:lpstr>
      <vt:lpstr>（四）处   置</vt:lpstr>
      <vt:lpstr>（四）处   置</vt:lpstr>
      <vt:lpstr>（四）处   置</vt:lpstr>
      <vt:lpstr>（四）处   置</vt:lpstr>
      <vt:lpstr>四、危险废物的存放</vt:lpstr>
      <vt:lpstr>1、利器盒内放置的物品</vt:lpstr>
      <vt:lpstr>2、废液桶标签填写及粘贴位置</vt:lpstr>
      <vt:lpstr>3、废液桶废液量及桶、盖</vt:lpstr>
      <vt:lpstr>4、细胞间垃圾分类</vt:lpstr>
      <vt:lpstr>5、废液瓶存放</vt:lpstr>
      <vt:lpstr>五、注意事项</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台面卫生参考</vt:lpstr>
      <vt:lpstr>安全无小事，平安靠大家！  谢谢聆听！</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TNT</dc:creator>
  <cp:lastModifiedBy>VIP</cp:lastModifiedBy>
  <cp:revision>516</cp:revision>
  <dcterms:created xsi:type="dcterms:W3CDTF">2017-03-31T03:36:34Z</dcterms:created>
  <dcterms:modified xsi:type="dcterms:W3CDTF">2018-01-03T07:01:05Z</dcterms:modified>
</cp:coreProperties>
</file>