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3"/>
    <p:sldId id="269" r:id="rId5"/>
    <p:sldId id="258" r:id="rId6"/>
    <p:sldId id="267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CAD3C-0BF3-409F-B856-2104FDDC4C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FCA0A-4763-4C1A-B421-A5E3A385CC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D54E6-D8F2-4ED8-8932-415690C615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玩具中的激光器有辐射功率限值要求，即输出功率小于</a:t>
            </a:r>
            <a:r>
              <a:rPr lang="en-US" altLang="zh-CN" dirty="0" smtClean="0"/>
              <a:t>0.4</a:t>
            </a:r>
            <a:r>
              <a:rPr lang="zh-CN" altLang="en-US" dirty="0" smtClean="0"/>
              <a:t>毫瓦</a:t>
            </a:r>
            <a:endParaRPr lang="zh-CN" altLang="zh-CN" kern="100" dirty="0" smtClean="0">
              <a:cs typeface="Times New Roman" pitchFamily="18" charset="0"/>
            </a:endParaRPr>
          </a:p>
          <a:p>
            <a:pPr>
              <a:defRPr/>
            </a:pPr>
            <a:endParaRPr lang="zh-CN" altLang="en-US" dirty="0"/>
          </a:p>
        </p:txBody>
      </p:sp>
      <p:sp>
        <p:nvSpPr>
          <p:cNvPr id="1034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fld id="{1706A881-F206-4ACC-B71D-072F02EF3755}" type="slidenum">
              <a:rPr lang="zh-CN" altLang="en-US" sz="1200" smtClean="0"/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D54E6-D8F2-4ED8-8932-415690C615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407E-5D3D-4009-8F42-AC8717D918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DFC4-08A5-4E08-980A-2D61CD04ED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407E-5D3D-4009-8F42-AC8717D918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DFC4-08A5-4E08-980A-2D61CD04ED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407E-5D3D-4009-8F42-AC8717D918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DFC4-08A5-4E08-980A-2D61CD04ED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407E-5D3D-4009-8F42-AC8717D918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DFC4-08A5-4E08-980A-2D61CD04ED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407E-5D3D-4009-8F42-AC8717D918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DFC4-08A5-4E08-980A-2D61CD04ED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407E-5D3D-4009-8F42-AC8717D918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DFC4-08A5-4E08-980A-2D61CD04ED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407E-5D3D-4009-8F42-AC8717D918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DFC4-08A5-4E08-980A-2D61CD04ED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407E-5D3D-4009-8F42-AC8717D918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DFC4-08A5-4E08-980A-2D61CD04ED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407E-5D3D-4009-8F42-AC8717D918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DFC4-08A5-4E08-980A-2D61CD04ED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407E-5D3D-4009-8F42-AC8717D918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DFC4-08A5-4E08-980A-2D61CD04ED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407E-5D3D-4009-8F42-AC8717D918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DFC4-08A5-4E08-980A-2D61CD04ED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407E-5D3D-4009-8F42-AC8717D918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7DFC4-08A5-4E08-980A-2D61CD04ED2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image" Target="../media/image4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矩形 5"/>
          <p:cNvSpPr>
            <a:spLocks noChangeArrowheads="1"/>
          </p:cNvSpPr>
          <p:nvPr/>
        </p:nvSpPr>
        <p:spPr bwMode="auto">
          <a:xfrm>
            <a:off x="1331913" y="476250"/>
            <a:ext cx="675005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四楼动物房、一楼生物光学成像平台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2976" y="3000372"/>
            <a:ext cx="6750566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在本人熟读“生物光学成像中心安全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r>
              <a:rPr lang="zh-CN" altLang="en-US" sz="3200" dirty="0" smtClean="0">
                <a:solidFill>
                  <a:srgbClr val="FF0000"/>
                </a:solidFill>
              </a:rPr>
              <a:t>工作责任书”，并由导师与本人签字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r>
              <a:rPr lang="zh-CN" altLang="en-US" sz="3200" dirty="0" smtClean="0">
                <a:solidFill>
                  <a:srgbClr val="FF0000"/>
                </a:solidFill>
              </a:rPr>
              <a:t>后，才可进入生物成像平台。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2" y="4419803"/>
            <a:ext cx="3886200" cy="2182250"/>
          </a:xfrm>
          <a:prstGeom prst="rect">
            <a:avLst/>
          </a:prstGeom>
        </p:spPr>
      </p:pic>
      <p:pic>
        <p:nvPicPr>
          <p:cNvPr id="10" name="内容占位符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52" y="4419803"/>
            <a:ext cx="3886200" cy="2182250"/>
          </a:xfrm>
          <a:prstGeom prst="rect">
            <a:avLst/>
          </a:prstGeom>
        </p:spPr>
      </p:pic>
      <p:pic>
        <p:nvPicPr>
          <p:cNvPr id="13" name="内容占位符 12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06"/>
          <a:stretch>
            <a:fillRect/>
          </a:stretch>
        </p:blipFill>
        <p:spPr>
          <a:xfrm>
            <a:off x="326303" y="743053"/>
            <a:ext cx="3004377" cy="2760431"/>
          </a:xfrm>
        </p:spPr>
      </p:pic>
      <p:pic>
        <p:nvPicPr>
          <p:cNvPr id="14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37" y="4419803"/>
            <a:ext cx="554086" cy="79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987" y="4434637"/>
            <a:ext cx="522617" cy="82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75" y="743053"/>
            <a:ext cx="5012575" cy="2814754"/>
          </a:xfrm>
          <a:prstGeom prst="rect">
            <a:avLst/>
          </a:prstGeom>
        </p:spPr>
      </p:pic>
      <p:pic>
        <p:nvPicPr>
          <p:cNvPr id="1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57" y="1866716"/>
            <a:ext cx="554086" cy="79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25" y="1795928"/>
            <a:ext cx="522617" cy="82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b="1" kern="0" dirty="0" smtClean="0">
                <a:solidFill>
                  <a:srgbClr val="000099"/>
                </a:solidFill>
                <a:latin typeface="+mn-lt"/>
                <a:ea typeface="宋体" pitchFamily="2" charset="-122"/>
                <a:cs typeface="+mn-cs"/>
              </a:rPr>
              <a:t>公共安全事例</a:t>
            </a:r>
            <a:endParaRPr lang="zh-CN" altLang="en-US" sz="3200" b="1" kern="0" dirty="0">
              <a:solidFill>
                <a:srgbClr val="000099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03C8-BAB0-42E6-87E8-EEF51D4B238F}" type="slidenum">
              <a:rPr lang="zh-CN" altLang="en-US" smtClean="0"/>
            </a:fld>
            <a:endParaRPr lang="en-US" altLang="zh-CN"/>
          </a:p>
        </p:txBody>
      </p:sp>
      <p:pic>
        <p:nvPicPr>
          <p:cNvPr id="6" name="内容占位符 3" descr="1200 漏水需及时处理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285720" y="2000240"/>
            <a:ext cx="4214842" cy="3161132"/>
          </a:xfrm>
        </p:spPr>
      </p:pic>
      <p:pic>
        <p:nvPicPr>
          <p:cNvPr id="7" name="图片 6" descr="1200-1 漏水需及时处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000240"/>
            <a:ext cx="4191028" cy="31432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43380"/>
            <a:ext cx="78263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14818"/>
            <a:ext cx="78263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内容占位符 2"/>
          <p:cNvSpPr txBox="1"/>
          <p:nvPr/>
        </p:nvSpPr>
        <p:spPr bwMode="auto">
          <a:xfrm>
            <a:off x="285720" y="1071546"/>
            <a:ext cx="7678760" cy="517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271780" marR="0" lvl="0" indent="-2717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u"/>
              <a:defRPr/>
            </a:pP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发现漏水情况，及时联系物业并督促解决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100 气瓶需固定 物品杂乱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500035" y="1500175"/>
            <a:ext cx="3429023" cy="2571768"/>
          </a:xfr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429000"/>
            <a:ext cx="78263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内容占位符 2"/>
          <p:cNvSpPr txBox="1"/>
          <p:nvPr/>
        </p:nvSpPr>
        <p:spPr bwMode="auto">
          <a:xfrm>
            <a:off x="285720" y="928670"/>
            <a:ext cx="7678760" cy="517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271780" marR="0" lvl="0" indent="-2717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u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气瓶需固定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pic>
        <p:nvPicPr>
          <p:cNvPr id="8" name="图片 7" descr="气瓶固定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214422"/>
            <a:ext cx="2946818" cy="3929090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00504"/>
            <a:ext cx="7381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100-2 插线板远离易燃物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714348" y="1571612"/>
            <a:ext cx="2571768" cy="3429025"/>
          </a:xfrm>
        </p:spPr>
      </p:pic>
      <p:pic>
        <p:nvPicPr>
          <p:cNvPr id="5" name="图片 4" descr="1102电源线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571612"/>
            <a:ext cx="2438400" cy="1624584"/>
          </a:xfrm>
          <a:prstGeom prst="rect">
            <a:avLst/>
          </a:prstGeom>
        </p:spPr>
      </p:pic>
      <p:pic>
        <p:nvPicPr>
          <p:cNvPr id="6" name="图片 5" descr="3区地面上-2 插线板不用时断电 远离易燃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571612"/>
            <a:ext cx="2571767" cy="34290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00504"/>
            <a:ext cx="78263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143116"/>
            <a:ext cx="78263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929066"/>
            <a:ext cx="78263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内容占位符 2"/>
          <p:cNvSpPr txBox="1"/>
          <p:nvPr/>
        </p:nvSpPr>
        <p:spPr bwMode="auto">
          <a:xfrm>
            <a:off x="285720" y="928670"/>
            <a:ext cx="7678760" cy="517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271780" marR="0" lvl="0" indent="-2717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u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电源线要远离易燃物，且摆放整齐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pic>
        <p:nvPicPr>
          <p:cNvPr id="11" name="图片 10" descr="电源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3429000"/>
            <a:ext cx="2428892" cy="1821670"/>
          </a:xfrm>
          <a:prstGeom prst="rect">
            <a:avLst/>
          </a:prstGeom>
        </p:spPr>
      </p:pic>
      <p:pic>
        <p:nvPicPr>
          <p:cNvPr id="12" name="图片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214818"/>
            <a:ext cx="7381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306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 rot="10800000">
            <a:off x="500034" y="1500174"/>
            <a:ext cx="3676658" cy="2757494"/>
          </a:xfr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876"/>
            <a:ext cx="78263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内容占位符 2"/>
          <p:cNvSpPr txBox="1"/>
          <p:nvPr/>
        </p:nvSpPr>
        <p:spPr bwMode="auto">
          <a:xfrm>
            <a:off x="285720" y="928670"/>
            <a:ext cx="7678760" cy="517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271780" marR="0" lvl="0" indent="-2717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u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地面溶液和痕迹及时清理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pic>
        <p:nvPicPr>
          <p:cNvPr id="7" name="图片 6" descr="地板粘东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500174"/>
            <a:ext cx="3929058" cy="2786082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429000"/>
            <a:ext cx="78263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200-1 纸盒子过多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642910" y="1142984"/>
            <a:ext cx="3500462" cy="2625347"/>
          </a:xfrm>
        </p:spPr>
      </p:pic>
      <p:pic>
        <p:nvPicPr>
          <p:cNvPr id="5" name="图片 4" descr="1200-2 纸盒子过多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142984"/>
            <a:ext cx="3500462" cy="2625347"/>
          </a:xfrm>
          <a:prstGeom prst="rect">
            <a:avLst/>
          </a:prstGeom>
        </p:spPr>
      </p:pic>
      <p:pic>
        <p:nvPicPr>
          <p:cNvPr id="6" name="图片 5" descr="无纸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929066"/>
            <a:ext cx="3286116" cy="2464587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688013"/>
            <a:ext cx="7381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143248"/>
            <a:ext cx="78263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3143248"/>
            <a:ext cx="78263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内容占位符 2"/>
          <p:cNvSpPr txBox="1"/>
          <p:nvPr/>
        </p:nvSpPr>
        <p:spPr bwMode="auto">
          <a:xfrm>
            <a:off x="428596" y="428604"/>
            <a:ext cx="7678760" cy="517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271780" marR="0" lvl="0" indent="-2717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u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超净间内不允许有纸箱，一是易燃，二是有灰尘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104通风口被堵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500034" y="1571612"/>
            <a:ext cx="3714775" cy="2786082"/>
          </a:xfrm>
        </p:spPr>
      </p:pic>
      <p:pic>
        <p:nvPicPr>
          <p:cNvPr id="5" name="图片 4" descr="通风口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571613"/>
            <a:ext cx="3714776" cy="2786082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78263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643314"/>
            <a:ext cx="7381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内容占位符 2"/>
          <p:cNvSpPr txBox="1"/>
          <p:nvPr/>
        </p:nvSpPr>
        <p:spPr bwMode="auto">
          <a:xfrm>
            <a:off x="285720" y="928670"/>
            <a:ext cx="7678760" cy="517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271780" marR="0" lvl="0" indent="-2717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u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通风口不能被挡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303 东西堆放杂乱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28596" y="1285860"/>
            <a:ext cx="3676658" cy="2757494"/>
          </a:xfrm>
        </p:spPr>
      </p:pic>
      <p:pic>
        <p:nvPicPr>
          <p:cNvPr id="5" name="图片 4" descr="桌面整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268000"/>
            <a:ext cx="3714743" cy="2786057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14"/>
            <a:ext cx="7381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643314"/>
            <a:ext cx="78263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内容占位符 2"/>
          <p:cNvSpPr txBox="1"/>
          <p:nvPr/>
        </p:nvSpPr>
        <p:spPr bwMode="auto">
          <a:xfrm>
            <a:off x="285720" y="714356"/>
            <a:ext cx="7678760" cy="517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271780" marR="0" lvl="0" indent="-2717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u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桌面杂乱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000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zh-CN" altLang="en-US" sz="3200" b="1" kern="0" dirty="0" smtClean="0">
                <a:solidFill>
                  <a:srgbClr val="000099"/>
                </a:solidFill>
                <a:latin typeface="+mn-lt"/>
                <a:ea typeface="宋体" pitchFamily="2" charset="-122"/>
                <a:cs typeface="+mn-cs"/>
              </a:rPr>
              <a:t>进出超净间注意事项</a:t>
            </a:r>
            <a:endParaRPr lang="zh-CN" altLang="en-US" sz="3200" b="1" kern="0" dirty="0" smtClean="0">
              <a:solidFill>
                <a:srgbClr val="000099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8186766" cy="5626121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271780" indent="-271780" eaLnBrk="0" fontAlgn="base" hangingPunct="0">
              <a:spcAft>
                <a:spcPct val="0"/>
              </a:spcAft>
              <a:buSzPct val="75000"/>
              <a:buFont typeface="Wingdings" pitchFamily="2" charset="2"/>
              <a:buChar char="u"/>
              <a:defRPr/>
            </a:pP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本人和导师签了“生物光学成像中心安全工作责任书”后，申请门卡和洁净服</a:t>
            </a:r>
            <a:endParaRPr lang="en-US" altLang="zh-CN" sz="2000" b="1" kern="0" dirty="0" smtClean="0">
              <a:solidFill>
                <a:srgbClr val="000099"/>
              </a:solidFill>
              <a:ea typeface="宋体" pitchFamily="2" charset="-122"/>
            </a:endParaRPr>
          </a:p>
          <a:p>
            <a:pPr marL="271780" indent="-271780" eaLnBrk="0" fontAlgn="base" hangingPunct="0">
              <a:spcAft>
                <a:spcPct val="0"/>
              </a:spcAft>
              <a:buSzPct val="75000"/>
              <a:buFont typeface="Wingdings" pitchFamily="2" charset="2"/>
              <a:buChar char="u"/>
              <a:defRPr/>
            </a:pP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进入超净间更衣室后，洁净服需穿戴整齐后，才可进入风淋室，生物样本及其他物品经传递窗进入超净间</a:t>
            </a:r>
            <a:endParaRPr lang="en-US" altLang="zh-CN" sz="2000" b="1" kern="0" dirty="0" smtClean="0">
              <a:solidFill>
                <a:srgbClr val="000099"/>
              </a:solidFill>
              <a:ea typeface="宋体" pitchFamily="2" charset="-122"/>
            </a:endParaRPr>
          </a:p>
          <a:p>
            <a:pPr marL="271780" indent="-271780" eaLnBrk="0" fontAlgn="base" hangingPunct="0">
              <a:spcAft>
                <a:spcPct val="0"/>
              </a:spcAft>
              <a:buSzPct val="75000"/>
              <a:buFont typeface="Wingdings" pitchFamily="2" charset="2"/>
              <a:buChar char="u"/>
              <a:defRPr/>
            </a:pP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在超净间房间内洁净服也需穿戴整齐，除了脸部和双手可裸露在外面，不能随意脱下帽子，不拉好拉链</a:t>
            </a:r>
            <a:endParaRPr lang="en-US" altLang="zh-CN" sz="2000" b="1" kern="0" dirty="0" smtClean="0">
              <a:solidFill>
                <a:srgbClr val="000099"/>
              </a:solidFill>
              <a:ea typeface="宋体" pitchFamily="2" charset="-122"/>
            </a:endParaRPr>
          </a:p>
          <a:p>
            <a:pPr marL="271780" indent="-271780" eaLnBrk="0" fontAlgn="base" hangingPunct="0">
              <a:spcAft>
                <a:spcPct val="0"/>
              </a:spcAft>
              <a:buSzPct val="75000"/>
              <a:buFont typeface="Wingdings" pitchFamily="2" charset="2"/>
              <a:buChar char="u"/>
              <a:defRPr/>
            </a:pP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各个房间的插线板不可过载、不能多个插线板串联、电源旁边不可放置易燃易爆物</a:t>
            </a:r>
            <a:endParaRPr lang="en-US" altLang="zh-CN" sz="2000" b="1" kern="0" dirty="0" smtClean="0">
              <a:solidFill>
                <a:srgbClr val="000099"/>
              </a:solidFill>
              <a:ea typeface="宋体" pitchFamily="2" charset="-122"/>
            </a:endParaRPr>
          </a:p>
          <a:p>
            <a:pPr marL="271780" indent="-271780" eaLnBrk="0" fontAlgn="base" hangingPunct="0">
              <a:spcAft>
                <a:spcPct val="0"/>
              </a:spcAft>
              <a:buSzPct val="75000"/>
              <a:buFont typeface="Wingdings" pitchFamily="2" charset="2"/>
              <a:buChar char="u"/>
              <a:defRPr/>
            </a:pP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每个房间都</a:t>
            </a:r>
            <a:r>
              <a:rPr lang="en-US" altLang="zh-CN" sz="2000" b="1" kern="0" dirty="0" smtClean="0">
                <a:solidFill>
                  <a:srgbClr val="000099"/>
                </a:solidFill>
                <a:ea typeface="宋体" pitchFamily="2" charset="-122"/>
              </a:rPr>
              <a:t>4</a:t>
            </a: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个气体管道，除了空气常开，其他气体随用随开，如发现有漏气或气体管道老化现象，及时告知管理员</a:t>
            </a:r>
            <a:endParaRPr lang="en-US" altLang="zh-CN" sz="2000" b="1" kern="0" dirty="0" smtClean="0">
              <a:solidFill>
                <a:srgbClr val="000099"/>
              </a:solidFill>
              <a:ea typeface="宋体" pitchFamily="2" charset="-122"/>
            </a:endParaRPr>
          </a:p>
          <a:p>
            <a:pPr marL="271780" indent="-271780" eaLnBrk="0" fontAlgn="base" hangingPunct="0">
              <a:spcAft>
                <a:spcPct val="0"/>
              </a:spcAft>
              <a:buSzPct val="75000"/>
              <a:buFont typeface="Wingdings" pitchFamily="2" charset="2"/>
              <a:buChar char="u"/>
              <a:defRPr/>
            </a:pP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超净间内只有</a:t>
            </a:r>
            <a:r>
              <a:rPr lang="en-US" altLang="zh-CN" sz="2000" b="1" kern="0" dirty="0" smtClean="0">
                <a:solidFill>
                  <a:srgbClr val="000099"/>
                </a:solidFill>
                <a:ea typeface="宋体" pitchFamily="2" charset="-122"/>
              </a:rPr>
              <a:t>1200</a:t>
            </a: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样品准备间有一个水槽，停水期间记得关闭水龙头，任何溶液不要洒在地板、桌面、光学平台上</a:t>
            </a:r>
            <a:endParaRPr lang="zh-CN" altLang="en-US" sz="2000" b="1" kern="0" dirty="0" smtClean="0">
              <a:solidFill>
                <a:srgbClr val="000099"/>
              </a:solidFill>
              <a:ea typeface="宋体" pitchFamily="2" charset="-122"/>
            </a:endParaRPr>
          </a:p>
          <a:p>
            <a:pPr marL="271780" indent="-271780" eaLnBrk="0" fontAlgn="base" hangingPunct="0">
              <a:spcAft>
                <a:spcPct val="0"/>
              </a:spcAft>
              <a:buSzPct val="75000"/>
              <a:buFont typeface="Wingdings" pitchFamily="2" charset="2"/>
              <a:buChar char="u"/>
              <a:defRPr/>
            </a:pP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保持每个房间内物品摆放整齐，垃圾及时清出</a:t>
            </a:r>
            <a:endParaRPr lang="en-US" altLang="zh-CN" sz="2000" b="1" kern="0" dirty="0" smtClean="0">
              <a:solidFill>
                <a:srgbClr val="000099"/>
              </a:solidFill>
              <a:ea typeface="宋体" pitchFamily="2" charset="-122"/>
            </a:endParaRPr>
          </a:p>
          <a:p>
            <a:pPr marL="271780" indent="-271780" eaLnBrk="0" fontAlgn="base" hangingPunct="0">
              <a:spcAft>
                <a:spcPct val="0"/>
              </a:spcAft>
              <a:buSzPct val="75000"/>
              <a:buFont typeface="Wingdings" pitchFamily="2" charset="2"/>
              <a:buChar char="u"/>
              <a:defRPr/>
            </a:pP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超净间内东西两侧的大门不在特殊情况下不要打开，特殊情况包括：</a:t>
            </a:r>
            <a:r>
              <a:rPr lang="en-US" altLang="zh-CN" sz="2000" b="1" kern="0" dirty="0" smtClean="0">
                <a:solidFill>
                  <a:srgbClr val="000099"/>
                </a:solidFill>
                <a:ea typeface="宋体" pitchFamily="2" charset="-122"/>
              </a:rPr>
              <a:t>1.</a:t>
            </a: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有火警、</a:t>
            </a:r>
            <a:r>
              <a:rPr lang="en-US" altLang="zh-CN" sz="2000" b="1" kern="0" dirty="0" smtClean="0">
                <a:solidFill>
                  <a:srgbClr val="000099"/>
                </a:solidFill>
                <a:ea typeface="宋体" pitchFamily="2" charset="-122"/>
              </a:rPr>
              <a:t>2.</a:t>
            </a: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得到管理员允许后搬设备</a:t>
            </a:r>
            <a:endParaRPr lang="en-US" altLang="zh-CN" sz="2000" b="1" kern="0" dirty="0" smtClean="0">
              <a:solidFill>
                <a:srgbClr val="000099"/>
              </a:solidFill>
              <a:ea typeface="宋体" pitchFamily="2" charset="-122"/>
            </a:endParaRPr>
          </a:p>
          <a:p>
            <a:pPr marL="271780" indent="-271780" eaLnBrk="0" fontAlgn="base" hangingPunct="0">
              <a:spcAft>
                <a:spcPct val="0"/>
              </a:spcAft>
              <a:buSzPct val="75000"/>
              <a:buFont typeface="Wingdings" pitchFamily="2" charset="2"/>
              <a:buChar char="u"/>
              <a:defRPr/>
            </a:pPr>
            <a:r>
              <a:rPr lang="zh-CN" altLang="en-US" sz="2100" b="1" kern="0" dirty="0" smtClean="0">
                <a:solidFill>
                  <a:srgbClr val="000099"/>
                </a:solidFill>
                <a:ea typeface="宋体" pitchFamily="2" charset="-122"/>
              </a:rPr>
              <a:t>洁净间内禁止做与实验无关的事情。非必要请勿停留，禁止喧哗和跑动。</a:t>
            </a:r>
            <a:endParaRPr lang="en-US" altLang="zh-CN" sz="2000" b="1" kern="0" dirty="0" smtClean="0">
              <a:solidFill>
                <a:srgbClr val="000099"/>
              </a:solidFill>
              <a:ea typeface="宋体" pitchFamily="2" charset="-122"/>
            </a:endParaRPr>
          </a:p>
          <a:p>
            <a:pPr marL="271780" indent="-271780" eaLnBrk="0" fontAlgn="base" hangingPunct="0">
              <a:spcAft>
                <a:spcPct val="0"/>
              </a:spcAft>
              <a:buSzPct val="75000"/>
              <a:buFont typeface="Wingdings" pitchFamily="2" charset="2"/>
              <a:buChar char="u"/>
              <a:defRPr/>
            </a:pP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严禁擅自带领未经培训和授权的人员进入</a:t>
            </a:r>
            <a:endParaRPr lang="zh-CN" altLang="en-US" sz="2000" b="1" kern="0" dirty="0" smtClean="0">
              <a:solidFill>
                <a:srgbClr val="000099"/>
              </a:solidFill>
              <a:ea typeface="宋体" pitchFamily="2" charset="-122"/>
            </a:endParaRPr>
          </a:p>
          <a:p>
            <a:pPr marL="271780" indent="-271780" eaLnBrk="0" fontAlgn="base" hangingPunct="0">
              <a:spcAft>
                <a:spcPct val="0"/>
              </a:spcAft>
              <a:buSzPct val="75000"/>
              <a:buFont typeface="Wingdings" pitchFamily="2" charset="2"/>
              <a:buChar char="u"/>
              <a:defRPr/>
            </a:pPr>
            <a:endParaRPr lang="en-US" altLang="zh-CN" sz="2000" b="1" kern="0" dirty="0" smtClean="0">
              <a:solidFill>
                <a:srgbClr val="000099"/>
              </a:solidFill>
              <a:ea typeface="宋体" pitchFamily="2" charset="-122"/>
            </a:endParaRPr>
          </a:p>
          <a:p>
            <a:pPr marL="271780" indent="-271780" eaLnBrk="0" fontAlgn="base" hangingPunct="0">
              <a:spcAft>
                <a:spcPct val="0"/>
              </a:spcAft>
              <a:buSzPct val="75000"/>
              <a:buFont typeface="Wingdings" pitchFamily="2" charset="2"/>
              <a:buChar char="u"/>
              <a:defRPr/>
            </a:pPr>
            <a:endParaRPr lang="en-US" altLang="zh-CN" sz="2000" b="1" kern="0" dirty="0" smtClean="0">
              <a:solidFill>
                <a:srgbClr val="000099"/>
              </a:solidFill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03C8-BAB0-42E6-87E8-EEF51D4B238F}" type="slidenum">
              <a:rPr lang="zh-CN" altLang="en-US" smtClean="0"/>
            </a:fld>
            <a:endParaRPr lang="en-US" altLang="zh-CN"/>
          </a:p>
        </p:txBody>
      </p:sp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4347" y="142876"/>
            <a:ext cx="4701703" cy="6643710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857887" y="928670"/>
            <a:ext cx="1292662" cy="4572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请熟读安全责任书内容，并由导师和本人签字后，方可办理门禁卡，进出超净间。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3200" b="1" kern="0" dirty="0" smtClean="0">
                <a:solidFill>
                  <a:srgbClr val="000099"/>
                </a:solidFill>
                <a:latin typeface="+mn-lt"/>
                <a:ea typeface="宋体" pitchFamily="2" charset="-122"/>
                <a:cs typeface="+mn-cs"/>
              </a:rPr>
              <a:t>二区仪器使用规范</a:t>
            </a:r>
            <a:endParaRPr lang="zh-CN" altLang="en-US" sz="3200" b="1" kern="0" dirty="0">
              <a:solidFill>
                <a:srgbClr val="000099"/>
              </a:solidFill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271780" indent="-271780" eaLnBrk="0" fontAlgn="base" hangingPunct="0">
              <a:lnSpc>
                <a:spcPct val="120000"/>
              </a:lnSpc>
              <a:spcAft>
                <a:spcPct val="0"/>
              </a:spcAft>
              <a:buSzPct val="75000"/>
              <a:buFont typeface="Wingdings" pitchFamily="2" charset="2"/>
              <a:buChar char="u"/>
              <a:defRPr/>
            </a:pP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新生要使用二区仪器，需经过严格的培训和考核后，方可网上预约系统做实验。</a:t>
            </a:r>
            <a:endParaRPr lang="en-US" altLang="zh-CN" sz="2000" b="1" kern="0" dirty="0" smtClean="0">
              <a:solidFill>
                <a:srgbClr val="000099"/>
              </a:solidFill>
              <a:ea typeface="宋体" pitchFamily="2" charset="-122"/>
            </a:endParaRPr>
          </a:p>
          <a:p>
            <a:pPr marL="271780" indent="-271780" eaLnBrk="0" fontAlgn="base" hangingPunct="0">
              <a:lnSpc>
                <a:spcPct val="120000"/>
              </a:lnSpc>
              <a:spcAft>
                <a:spcPct val="0"/>
              </a:spcAft>
              <a:buSzPct val="75000"/>
              <a:buFont typeface="Wingdings" pitchFamily="2" charset="2"/>
              <a:buChar char="u"/>
              <a:defRPr/>
            </a:pP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显微镜使用的注意事项：</a:t>
            </a:r>
            <a:r>
              <a:rPr lang="en-US" altLang="zh-CN" sz="2000" b="1" kern="0" dirty="0" smtClean="0">
                <a:solidFill>
                  <a:srgbClr val="000099"/>
                </a:solidFill>
                <a:ea typeface="宋体" pitchFamily="2" charset="-122"/>
              </a:rPr>
              <a:t>1.</a:t>
            </a: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牢记仪器的开关机顺序，特别是激光器的开关机，且激光器和汞灯光源不能闪开闪关，需间隔至少</a:t>
            </a:r>
            <a:r>
              <a:rPr lang="en-US" altLang="zh-CN" sz="2000" b="1" kern="0" dirty="0" smtClean="0">
                <a:solidFill>
                  <a:srgbClr val="000099"/>
                </a:solidFill>
                <a:ea typeface="宋体" pitchFamily="2" charset="-122"/>
              </a:rPr>
              <a:t>1</a:t>
            </a: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小时；</a:t>
            </a:r>
            <a:r>
              <a:rPr lang="en-US" altLang="zh-CN" sz="2000" b="1" kern="0" dirty="0" smtClean="0">
                <a:solidFill>
                  <a:srgbClr val="000099"/>
                </a:solidFill>
                <a:ea typeface="宋体" pitchFamily="2" charset="-122"/>
              </a:rPr>
              <a:t>2.</a:t>
            </a: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物镜镜头不能碰到样本，以防刮坏镜头，使用水镜和油镜后，用擦镜纸擦干净镜头；</a:t>
            </a:r>
            <a:r>
              <a:rPr lang="en-US" altLang="zh-CN" sz="2000" b="1" kern="0" dirty="0" smtClean="0">
                <a:solidFill>
                  <a:srgbClr val="000099"/>
                </a:solidFill>
                <a:ea typeface="宋体" pitchFamily="2" charset="-122"/>
              </a:rPr>
              <a:t>3.</a:t>
            </a: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软件的功能需熟知，不要乱点；</a:t>
            </a:r>
            <a:r>
              <a:rPr lang="en-US" altLang="zh-CN" sz="2000" b="1" kern="0" dirty="0" smtClean="0">
                <a:solidFill>
                  <a:srgbClr val="000099"/>
                </a:solidFill>
                <a:ea typeface="宋体" pitchFamily="2" charset="-122"/>
              </a:rPr>
              <a:t>4.</a:t>
            </a: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溶液不要滴在光学平台、载物台和地面上，如果不小心滴了，及时擦干净；</a:t>
            </a:r>
            <a:r>
              <a:rPr lang="en-US" altLang="zh-CN" sz="2000" b="1" kern="0" dirty="0" smtClean="0">
                <a:solidFill>
                  <a:srgbClr val="000099"/>
                </a:solidFill>
                <a:ea typeface="宋体" pitchFamily="2" charset="-122"/>
              </a:rPr>
              <a:t>5.</a:t>
            </a: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如遇到任何仪器问题，及时向管理员反映，如管理员无法解决，会尽快联系工程师；</a:t>
            </a:r>
            <a:r>
              <a:rPr lang="en-US" altLang="zh-CN" sz="2000" b="1" kern="0" dirty="0" smtClean="0">
                <a:solidFill>
                  <a:srgbClr val="000099"/>
                </a:solidFill>
                <a:ea typeface="宋体" pitchFamily="2" charset="-122"/>
              </a:rPr>
              <a:t>6.</a:t>
            </a: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拒绝暴力操作，如随意移动设备，撞击设备；</a:t>
            </a:r>
            <a:r>
              <a:rPr lang="en-US" altLang="zh-CN" sz="2000" b="1" kern="0" dirty="0" smtClean="0">
                <a:solidFill>
                  <a:srgbClr val="000099"/>
                </a:solidFill>
                <a:ea typeface="宋体" pitchFamily="2" charset="-122"/>
              </a:rPr>
              <a:t>7.</a:t>
            </a:r>
            <a:r>
              <a:rPr lang="zh-CN" altLang="en-US" sz="2000" b="1" kern="0" dirty="0" smtClean="0">
                <a:solidFill>
                  <a:srgbClr val="000099"/>
                </a:solidFill>
                <a:ea typeface="宋体" pitchFamily="2" charset="-122"/>
              </a:rPr>
              <a:t>实验过程中，不要离开房间。</a:t>
            </a:r>
            <a:endParaRPr lang="zh-CN" altLang="en-US" sz="2000" b="1" kern="0" dirty="0" smtClean="0">
              <a:solidFill>
                <a:srgbClr val="000099"/>
              </a:solidFill>
              <a:ea typeface="宋体" pitchFamily="2" charset="-122"/>
            </a:endParaRPr>
          </a:p>
          <a:p>
            <a:pPr marL="271780" indent="-271780" eaLnBrk="0" fontAlgn="base" hangingPunct="0">
              <a:lnSpc>
                <a:spcPct val="120000"/>
              </a:lnSpc>
              <a:spcAft>
                <a:spcPct val="0"/>
              </a:spcAft>
              <a:buSzPct val="75000"/>
              <a:buFont typeface="Wingdings" pitchFamily="2" charset="2"/>
              <a:buChar char="u"/>
              <a:defRPr/>
            </a:pPr>
            <a:endParaRPr lang="zh-CN" altLang="en-US" sz="2000" b="1" kern="0" dirty="0" smtClean="0">
              <a:solidFill>
                <a:srgbClr val="000099"/>
              </a:solidFill>
              <a:ea typeface="宋体" pitchFamily="2" charset="-122"/>
            </a:endParaRPr>
          </a:p>
          <a:p>
            <a:pPr marL="271780" indent="-271780" eaLnBrk="0" fontAlgn="base" hangingPunct="0">
              <a:lnSpc>
                <a:spcPct val="120000"/>
              </a:lnSpc>
              <a:spcAft>
                <a:spcPct val="0"/>
              </a:spcAft>
              <a:buSzPct val="75000"/>
              <a:buFont typeface="Wingdings" pitchFamily="2" charset="2"/>
              <a:buChar char="u"/>
              <a:defRPr/>
            </a:pPr>
            <a:endParaRPr lang="zh-CN" altLang="en-US" sz="2000" b="1" kern="0" dirty="0">
              <a:solidFill>
                <a:srgbClr val="000099"/>
              </a:solidFill>
              <a:ea typeface="宋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3CAA-64DD-450E-B4DD-F62901E9B294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标题 1"/>
          <p:cNvSpPr>
            <a:spLocks noGrp="1"/>
          </p:cNvSpPr>
          <p:nvPr>
            <p:ph type="title"/>
          </p:nvPr>
        </p:nvSpPr>
        <p:spPr>
          <a:xfrm>
            <a:off x="395288" y="0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zh-CN" sz="2800" dirty="0" smtClean="0">
                <a:solidFill>
                  <a:srgbClr val="FF0000"/>
                </a:solidFill>
              </a:rPr>
              <a:t>清洁的显微镜是获取高质量显微图像的前提</a:t>
            </a:r>
            <a:endParaRPr lang="zh-CN" altLang="en-US" sz="2800" dirty="0" smtClean="0"/>
          </a:p>
        </p:txBody>
      </p:sp>
      <p:sp>
        <p:nvSpPr>
          <p:cNvPr id="99331" name="灯片编号占位符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fld id="{305A76D5-88F8-483A-95AC-904789832D12}" type="slidenum">
              <a:rPr lang="zh-CN" altLang="en-US" sz="1400" smtClean="0"/>
            </a:fld>
            <a:endParaRPr lang="en-US" altLang="zh-CN" sz="1400" smtClean="0"/>
          </a:p>
        </p:txBody>
      </p:sp>
      <p:pic>
        <p:nvPicPr>
          <p:cNvPr id="99332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20750"/>
            <a:ext cx="8964613" cy="41036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95288" y="5084763"/>
            <a:ext cx="5329237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kern="0" dirty="0">
                <a:solidFill>
                  <a:srgbClr val="003399"/>
                </a:solidFill>
              </a:rPr>
              <a:t>如何保障显微镜处于清洁的环境？</a:t>
            </a:r>
            <a:endParaRPr lang="en-US" altLang="zh-CN" b="1" kern="0" dirty="0">
              <a:solidFill>
                <a:srgbClr val="003399"/>
              </a:solidFill>
            </a:endParaRPr>
          </a:p>
          <a:p>
            <a:pPr>
              <a:defRPr/>
            </a:pPr>
            <a:endParaRPr lang="en-US" altLang="zh-CN" b="1" kern="0" dirty="0">
              <a:solidFill>
                <a:srgbClr val="003399"/>
              </a:solidFill>
            </a:endParaRPr>
          </a:p>
          <a:p>
            <a:pPr>
              <a:defRPr/>
            </a:pPr>
            <a:r>
              <a:rPr lang="zh-CN" altLang="en-US" b="1" dirty="0">
                <a:solidFill>
                  <a:srgbClr val="003399"/>
                </a:solidFill>
              </a:rPr>
              <a:t>如何保障</a:t>
            </a:r>
            <a:r>
              <a:rPr lang="zh-CN" altLang="zh-CN" b="1" dirty="0">
                <a:solidFill>
                  <a:srgbClr val="003399"/>
                </a:solidFill>
              </a:rPr>
              <a:t>显微镜</a:t>
            </a:r>
            <a:r>
              <a:rPr lang="zh-CN" altLang="en-US" b="1" dirty="0">
                <a:solidFill>
                  <a:srgbClr val="003399"/>
                </a:solidFill>
              </a:rPr>
              <a:t>的</a:t>
            </a:r>
            <a:r>
              <a:rPr lang="zh-CN" altLang="zh-CN" b="1" dirty="0">
                <a:solidFill>
                  <a:srgbClr val="003399"/>
                </a:solidFill>
              </a:rPr>
              <a:t>清洁</a:t>
            </a:r>
            <a:r>
              <a:rPr lang="zh-CN" altLang="en-US" b="1" dirty="0">
                <a:solidFill>
                  <a:srgbClr val="003399"/>
                </a:solidFill>
              </a:rPr>
              <a:t>？</a:t>
            </a:r>
            <a:endParaRPr lang="en-US" altLang="zh-CN" b="1" kern="0" dirty="0">
              <a:solidFill>
                <a:srgbClr val="003399"/>
              </a:solidFill>
            </a:endParaRPr>
          </a:p>
          <a:p>
            <a:pPr>
              <a:defRPr/>
            </a:pPr>
            <a:endParaRPr lang="zh-CN" altLang="en-US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灯片编号占位符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fld id="{0FFBF514-0DAE-4434-B293-907AB1352134}" type="slidenum">
              <a:rPr lang="zh-CN" altLang="en-US" sz="1400" smtClean="0"/>
            </a:fld>
            <a:endParaRPr lang="en-US" altLang="zh-CN" sz="1400" smtClean="0"/>
          </a:p>
        </p:txBody>
      </p:sp>
      <p:sp>
        <p:nvSpPr>
          <p:cNvPr id="8" name="标题 1"/>
          <p:cNvSpPr txBox="1"/>
          <p:nvPr/>
        </p:nvSpPr>
        <p:spPr bwMode="auto">
          <a:xfrm>
            <a:off x="358775" y="-315041"/>
            <a:ext cx="87852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宋体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br>
              <a:rPr lang="en-US" altLang="zh-CN" kern="0" dirty="0" smtClean="0"/>
            </a:br>
            <a:br>
              <a:rPr lang="en-US" altLang="zh-CN" kern="0" dirty="0" smtClean="0"/>
            </a:br>
            <a:r>
              <a:rPr lang="zh-CN" altLang="en-US" sz="3200" kern="0" dirty="0" smtClean="0"/>
              <a:t>如何保障显微镜处于清洁的环境？</a:t>
            </a:r>
            <a:endParaRPr lang="zh-CN" altLang="en-US" sz="3200" kern="0" dirty="0"/>
          </a:p>
        </p:txBody>
      </p:sp>
      <p:sp>
        <p:nvSpPr>
          <p:cNvPr id="9" name="内容占位符 2"/>
          <p:cNvSpPr>
            <a:spLocks noGrp="1"/>
          </p:cNvSpPr>
          <p:nvPr>
            <p:ph sz="half" idx="1"/>
          </p:nvPr>
        </p:nvSpPr>
        <p:spPr>
          <a:xfrm>
            <a:off x="179387" y="1196975"/>
            <a:ext cx="9106281" cy="5524500"/>
          </a:xfrm>
        </p:spPr>
        <p:txBody>
          <a:bodyPr/>
          <a:lstStyle/>
          <a:p>
            <a:pPr>
              <a:defRPr/>
            </a:pPr>
            <a:r>
              <a:rPr lang="zh-CN" altLang="zh-CN" b="1" dirty="0"/>
              <a:t>必须穿</a:t>
            </a:r>
            <a:r>
              <a:rPr lang="zh-CN" altLang="zh-CN" b="1" dirty="0">
                <a:solidFill>
                  <a:srgbClr val="FF0000"/>
                </a:solidFill>
              </a:rPr>
              <a:t>洁净服、带帽子和洁净靴</a:t>
            </a:r>
            <a:r>
              <a:rPr lang="zh-CN" altLang="zh-CN" b="1" dirty="0"/>
              <a:t>，风淋后</a:t>
            </a:r>
            <a:r>
              <a:rPr lang="zh-CN" altLang="zh-CN" b="1" dirty="0" smtClean="0"/>
              <a:t>进入</a:t>
            </a:r>
            <a:endParaRPr lang="en-US" altLang="zh-CN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altLang="zh-CN" b="1" dirty="0"/>
          </a:p>
          <a:p>
            <a:pPr>
              <a:defRPr/>
            </a:pPr>
            <a:endParaRPr lang="en-US" altLang="zh-CN" b="1" dirty="0" smtClean="0"/>
          </a:p>
          <a:p>
            <a:pPr>
              <a:defRPr/>
            </a:pPr>
            <a:r>
              <a:rPr lang="zh-CN" altLang="zh-CN" b="1" dirty="0"/>
              <a:t>进入洁净间前，</a:t>
            </a:r>
            <a:r>
              <a:rPr lang="zh-CN" altLang="zh-CN" b="1" dirty="0">
                <a:solidFill>
                  <a:srgbClr val="FF0000"/>
                </a:solidFill>
              </a:rPr>
              <a:t>不要</a:t>
            </a:r>
            <a:r>
              <a:rPr lang="zh-CN" altLang="zh-CN" b="1" dirty="0" smtClean="0">
                <a:solidFill>
                  <a:srgbClr val="FF0000"/>
                </a:solidFill>
              </a:rPr>
              <a:t>化妆</a:t>
            </a:r>
            <a:endParaRPr lang="zh-CN" altLang="zh-CN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zh-CN" altLang="zh-CN" b="1" dirty="0"/>
              <a:t>进入洁净室应注意个人卫生。</a:t>
            </a:r>
            <a:r>
              <a:rPr lang="zh-CN" altLang="zh-CN" b="1" dirty="0">
                <a:solidFill>
                  <a:srgbClr val="FF0000"/>
                </a:solidFill>
              </a:rPr>
              <a:t>抽烟后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zh-CN" b="1" dirty="0">
                <a:solidFill>
                  <a:srgbClr val="FF0000"/>
                </a:solidFill>
              </a:rPr>
              <a:t>小时内</a:t>
            </a:r>
            <a:r>
              <a:rPr lang="zh-CN" altLang="zh-CN" b="1" dirty="0"/>
              <a:t>不准进入洁净间</a:t>
            </a:r>
            <a:endParaRPr lang="en-US" altLang="zh-CN" b="1" dirty="0"/>
          </a:p>
          <a:p>
            <a:pPr>
              <a:defRPr/>
            </a:pPr>
            <a:r>
              <a:rPr lang="zh-CN" altLang="zh-CN" b="1" dirty="0" smtClean="0"/>
              <a:t>洁净</a:t>
            </a:r>
            <a:r>
              <a:rPr lang="zh-CN" altLang="zh-CN" b="1" dirty="0"/>
              <a:t>间内</a:t>
            </a:r>
            <a:r>
              <a:rPr lang="zh-CN" altLang="zh-CN" b="1" dirty="0">
                <a:solidFill>
                  <a:srgbClr val="FF0000"/>
                </a:solidFill>
              </a:rPr>
              <a:t>禁止饮食</a:t>
            </a:r>
            <a:r>
              <a:rPr lang="zh-CN" altLang="zh-CN" b="1" dirty="0"/>
              <a:t>，如长时间实验，请中途安排更换</a:t>
            </a:r>
            <a:r>
              <a:rPr lang="zh-CN" altLang="zh-CN" b="1" dirty="0" smtClean="0"/>
              <a:t>人员</a:t>
            </a:r>
            <a:endParaRPr lang="en-US" altLang="zh-CN" b="1" dirty="0" smtClean="0"/>
          </a:p>
          <a:p>
            <a:pPr>
              <a:defRPr/>
            </a:pPr>
            <a:r>
              <a:rPr lang="zh-CN" altLang="zh-CN" b="1" dirty="0" smtClean="0">
                <a:solidFill>
                  <a:srgbClr val="FF0000"/>
                </a:solidFill>
              </a:rPr>
              <a:t>溶液</a:t>
            </a:r>
            <a:r>
              <a:rPr lang="zh-CN" altLang="zh-CN" b="1" dirty="0"/>
              <a:t>易腐蚀载物台，光学平台，及时</a:t>
            </a:r>
            <a:r>
              <a:rPr lang="zh-CN" altLang="zh-CN" b="1" dirty="0" smtClean="0"/>
              <a:t>清理</a:t>
            </a:r>
            <a:endParaRPr lang="en-US" altLang="zh-CN" b="1" dirty="0" smtClean="0"/>
          </a:p>
          <a:p>
            <a:pPr>
              <a:defRPr/>
            </a:pPr>
            <a:r>
              <a:rPr lang="zh-CN" altLang="zh-CN" b="1" dirty="0" smtClean="0">
                <a:solidFill>
                  <a:srgbClr val="FF0000"/>
                </a:solidFill>
              </a:rPr>
              <a:t>样本</a:t>
            </a:r>
            <a:r>
              <a:rPr lang="zh-CN" altLang="zh-CN" b="1" dirty="0">
                <a:solidFill>
                  <a:srgbClr val="FF0000"/>
                </a:solidFill>
              </a:rPr>
              <a:t>和垃圾</a:t>
            </a:r>
            <a:r>
              <a:rPr lang="zh-CN" altLang="zh-CN" b="1" dirty="0"/>
              <a:t>（一次性手套、玻片、擦净纸等）及时</a:t>
            </a:r>
            <a:r>
              <a:rPr lang="zh-CN" altLang="zh-CN" b="1" dirty="0" smtClean="0"/>
              <a:t>清理</a:t>
            </a:r>
            <a:endParaRPr lang="zh-CN" altLang="zh-CN" b="1" dirty="0"/>
          </a:p>
          <a:p>
            <a:pPr>
              <a:defRPr/>
            </a:pPr>
            <a:endParaRPr lang="en-US" altLang="zh-CN" dirty="0" smtClean="0"/>
          </a:p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标题 1"/>
          <p:cNvSpPr>
            <a:spLocks noGrp="1"/>
          </p:cNvSpPr>
          <p:nvPr>
            <p:ph type="title"/>
          </p:nvPr>
        </p:nvSpPr>
        <p:spPr>
          <a:xfrm>
            <a:off x="214313" y="136525"/>
            <a:ext cx="8785225" cy="936625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如何保障</a:t>
            </a:r>
            <a:r>
              <a:rPr lang="zh-CN" altLang="zh-CN" sz="3200" b="1" dirty="0" smtClean="0">
                <a:solidFill>
                  <a:srgbClr val="002060"/>
                </a:solidFill>
              </a:rPr>
              <a:t>显微镜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的</a:t>
            </a:r>
            <a:r>
              <a:rPr lang="zh-CN" altLang="zh-CN" sz="3200" b="1" dirty="0" smtClean="0">
                <a:solidFill>
                  <a:srgbClr val="002060"/>
                </a:solidFill>
              </a:rPr>
              <a:t>清洁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？</a:t>
            </a:r>
            <a:endParaRPr lang="zh-CN" altLang="en-US" sz="3200" b="1" dirty="0" smtClean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0" y="1073150"/>
            <a:ext cx="5495925" cy="5568950"/>
          </a:xfrm>
        </p:spPr>
        <p:txBody>
          <a:bodyPr/>
          <a:lstStyle/>
          <a:p>
            <a:pPr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防潮、防尘</a:t>
            </a:r>
            <a:r>
              <a:rPr lang="zh-CN" altLang="en-US" b="1" dirty="0">
                <a:solidFill>
                  <a:srgbClr val="FF0000"/>
                </a:solidFill>
              </a:rPr>
              <a:t>、</a:t>
            </a:r>
            <a:r>
              <a:rPr lang="zh-CN" altLang="en-US" b="1" dirty="0" smtClean="0">
                <a:solidFill>
                  <a:srgbClr val="FF0000"/>
                </a:solidFill>
              </a:rPr>
              <a:t>防腐蚀</a:t>
            </a:r>
            <a:r>
              <a:rPr lang="zh-CN" altLang="en-US" b="1" dirty="0">
                <a:solidFill>
                  <a:srgbClr val="FF0000"/>
                </a:solidFill>
              </a:rPr>
              <a:t>、</a:t>
            </a:r>
            <a:r>
              <a:rPr lang="zh-CN" altLang="en-US" b="1" dirty="0" smtClean="0">
                <a:solidFill>
                  <a:srgbClr val="FF0000"/>
                </a:solidFill>
              </a:rPr>
              <a:t>防热</a:t>
            </a:r>
            <a:br>
              <a:rPr lang="zh-CN" altLang="en-US" b="1" dirty="0">
                <a:solidFill>
                  <a:srgbClr val="FF0000"/>
                </a:solidFill>
              </a:rPr>
            </a:b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zh-CN" altLang="en-US" b="1" dirty="0" smtClean="0">
                <a:solidFill>
                  <a:srgbClr val="003399"/>
                </a:solidFill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</a:rPr>
              <a:t>浸</a:t>
            </a:r>
            <a:r>
              <a:rPr lang="zh-CN" altLang="en-US" b="1" dirty="0">
                <a:solidFill>
                  <a:srgbClr val="FF0000"/>
                </a:solidFill>
              </a:rPr>
              <a:t>液物镜用毕后，必须及时</a:t>
            </a:r>
            <a:r>
              <a:rPr lang="zh-CN" altLang="en-US" b="1" dirty="0" smtClean="0">
                <a:solidFill>
                  <a:srgbClr val="FF0000"/>
                </a:solidFill>
              </a:rPr>
              <a:t>清洁，</a:t>
            </a:r>
            <a:r>
              <a:rPr lang="zh-CN" altLang="en-US" b="1" dirty="0" smtClean="0"/>
              <a:t>否则</a:t>
            </a:r>
            <a:r>
              <a:rPr lang="zh-CN" altLang="en-US" b="1" dirty="0"/>
              <a:t>，浸油在物镜表面会凝结成硬膜</a:t>
            </a:r>
            <a:r>
              <a:rPr lang="en-US" altLang="zh-CN" b="1" dirty="0"/>
              <a:t>,</a:t>
            </a:r>
            <a:r>
              <a:rPr lang="zh-CN" altLang="en-US" b="1" dirty="0"/>
              <a:t>使物镜失去透明度而无法</a:t>
            </a:r>
            <a:r>
              <a:rPr lang="zh-CN" altLang="en-US" b="1" dirty="0" smtClean="0"/>
              <a:t>使用</a:t>
            </a:r>
            <a:endParaRPr lang="en-US" altLang="zh-CN" b="1" dirty="0"/>
          </a:p>
          <a:p>
            <a:pPr>
              <a:defRPr/>
            </a:pPr>
            <a:r>
              <a:rPr lang="en-US" altLang="zh-CN" b="1" dirty="0" smtClean="0">
                <a:latin typeface="+mn-ea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</a:rPr>
              <a:t>20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Ⅹ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</a:rPr>
              <a:t>40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Ⅹ</a:t>
            </a:r>
            <a:r>
              <a:rPr lang="zh-CN" altLang="en-US" b="1" dirty="0" smtClean="0">
                <a:solidFill>
                  <a:srgbClr val="FF0000"/>
                </a:solidFill>
              </a:rPr>
              <a:t>镜头上面怎么有油？</a:t>
            </a:r>
            <a:r>
              <a:rPr lang="zh-CN" altLang="zh-CN" b="1" dirty="0" smtClean="0">
                <a:latin typeface="+mn-ea"/>
              </a:rPr>
              <a:t>油</a:t>
            </a:r>
            <a:r>
              <a:rPr lang="zh-CN" altLang="zh-CN" b="1" dirty="0">
                <a:latin typeface="+mn-ea"/>
              </a:rPr>
              <a:t>镜观察样本后</a:t>
            </a:r>
            <a:r>
              <a:rPr lang="zh-CN" altLang="zh-CN" b="1" dirty="0" smtClean="0">
                <a:latin typeface="+mn-ea"/>
              </a:rPr>
              <a:t>，避免干镜头接触样本，否则</a:t>
            </a:r>
            <a:r>
              <a:rPr lang="zh-CN" altLang="zh-CN" b="1" dirty="0">
                <a:latin typeface="+mn-ea"/>
              </a:rPr>
              <a:t>干镜头易沾油</a:t>
            </a:r>
            <a:r>
              <a:rPr lang="zh-CN" altLang="zh-CN" b="1" dirty="0"/>
              <a:t>，</a:t>
            </a:r>
            <a:r>
              <a:rPr lang="zh-CN" altLang="zh-CN" b="1" dirty="0" smtClean="0"/>
              <a:t>影响</a:t>
            </a:r>
            <a:r>
              <a:rPr lang="zh-CN" altLang="en-US" b="1" dirty="0" smtClean="0"/>
              <a:t>后续</a:t>
            </a:r>
            <a:r>
              <a:rPr lang="zh-CN" altLang="zh-CN" b="1" dirty="0" smtClean="0"/>
              <a:t>实验</a:t>
            </a:r>
            <a:endParaRPr lang="en-US" altLang="zh-CN" b="1" dirty="0"/>
          </a:p>
          <a:p>
            <a:pPr>
              <a:defRPr/>
            </a:pPr>
            <a:endParaRPr lang="zh-CN" altLang="en-US" dirty="0"/>
          </a:p>
        </p:txBody>
      </p:sp>
      <p:sp>
        <p:nvSpPr>
          <p:cNvPr id="101380" name="灯片编号占位符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fld id="{1F99320D-E02D-404A-8346-B932678DF40D}" type="slidenum">
              <a:rPr lang="zh-CN" altLang="en-US" sz="1400" smtClean="0"/>
            </a:fld>
            <a:endParaRPr lang="en-US" altLang="zh-CN" sz="1400" smtClean="0"/>
          </a:p>
        </p:txBody>
      </p:sp>
      <p:pic>
        <p:nvPicPr>
          <p:cNvPr id="101381" name="图片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573463"/>
            <a:ext cx="3779837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2" name="文本框 7"/>
          <p:cNvSpPr txBox="1">
            <a:spLocks noChangeArrowheads="1"/>
          </p:cNvSpPr>
          <p:nvPr/>
        </p:nvSpPr>
        <p:spPr bwMode="auto">
          <a:xfrm>
            <a:off x="1258888" y="5300663"/>
            <a:ext cx="46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101383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2636838"/>
            <a:ext cx="782638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636838"/>
            <a:ext cx="73818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灯片编号占位符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fld id="{581C99D0-C9F4-4EC4-B1B1-47481B2747B6}" type="slidenum">
              <a:rPr lang="zh-CN" altLang="en-US" sz="1400" smtClean="0"/>
            </a:fld>
            <a:endParaRPr lang="en-US" altLang="zh-CN" sz="1400" smtClean="0"/>
          </a:p>
        </p:txBody>
      </p:sp>
      <p:sp>
        <p:nvSpPr>
          <p:cNvPr id="7" name="矩形 6"/>
          <p:cNvSpPr/>
          <p:nvPr/>
        </p:nvSpPr>
        <p:spPr>
          <a:xfrm>
            <a:off x="243223" y="-270854"/>
            <a:ext cx="8486775" cy="68941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endParaRPr lang="en-US" altLang="zh-CN" sz="2800" b="1" kern="100" dirty="0" smtClean="0">
              <a:latin typeface="Calibri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zh-CN" altLang="zh-CN" sz="3200" b="1" kern="100" dirty="0" smtClean="0">
                <a:latin typeface="Calibri" pitchFamily="34" charset="0"/>
                <a:cs typeface="Times New Roman" pitchFamily="18" charset="0"/>
              </a:rPr>
              <a:t>显微镜</a:t>
            </a:r>
            <a:r>
              <a:rPr lang="zh-CN" altLang="zh-CN" sz="3200" b="1" kern="100" dirty="0">
                <a:latin typeface="Calibri" pitchFamily="34" charset="0"/>
                <a:cs typeface="Times New Roman" pitchFamily="18" charset="0"/>
              </a:rPr>
              <a:t>注意事项</a:t>
            </a:r>
            <a:endParaRPr lang="en-US" altLang="zh-CN" sz="3200" b="1" kern="100" dirty="0">
              <a:latin typeface="Calibri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  <a:defRPr/>
            </a:pPr>
            <a:endParaRPr lang="en-US" altLang="zh-CN" sz="2800" b="1" kern="100" dirty="0">
              <a:latin typeface="Calibri" pitchFamily="34" charset="0"/>
              <a:cs typeface="Times New Roman" pitchFamily="18" charset="0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en-US" sz="2800" b="1" kern="100" dirty="0">
                <a:latin typeface="+mn-ea"/>
                <a:cs typeface="Times New Roman" pitchFamily="18" charset="0"/>
              </a:rPr>
              <a:t> </a:t>
            </a:r>
            <a:r>
              <a:rPr lang="zh-CN" altLang="en-US" sz="2800" b="1" kern="100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为什么刚开机，电脑就报错？</a:t>
            </a:r>
            <a:r>
              <a:rPr lang="zh-CN" altLang="zh-CN" sz="2800" b="1" kern="100" dirty="0">
                <a:latin typeface="+mn-ea"/>
                <a:cs typeface="Times New Roman" pitchFamily="18" charset="0"/>
              </a:rPr>
              <a:t>开机先开硬件，再开软件；关机先关软件，再关</a:t>
            </a:r>
            <a:r>
              <a:rPr lang="zh-CN" altLang="zh-CN" sz="2800" b="1" kern="100" dirty="0" smtClean="0">
                <a:latin typeface="+mn-ea"/>
                <a:cs typeface="Times New Roman" pitchFamily="18" charset="0"/>
              </a:rPr>
              <a:t>硬件</a:t>
            </a:r>
            <a:endParaRPr lang="en-US" altLang="zh-CN" sz="2800" b="1" kern="100" dirty="0">
              <a:latin typeface="+mn-ea"/>
              <a:cs typeface="Times New Roman" pitchFamily="18" charset="0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en-US" sz="2800" b="1" kern="100" dirty="0">
                <a:latin typeface="+mn-ea"/>
                <a:cs typeface="Times New Roman" pitchFamily="18" charset="0"/>
              </a:rPr>
              <a:t> </a:t>
            </a:r>
            <a:r>
              <a:rPr lang="zh-CN" altLang="en-US" sz="2800" b="1" kern="100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不要让激光器受</a:t>
            </a:r>
            <a:r>
              <a:rPr lang="zh-CN" altLang="en-US" sz="2800" b="1" kern="100">
                <a:solidFill>
                  <a:srgbClr val="FF0000"/>
                </a:solidFill>
                <a:latin typeface="+mn-ea"/>
                <a:cs typeface="Times New Roman" pitchFamily="18" charset="0"/>
              </a:rPr>
              <a:t>煎熬</a:t>
            </a:r>
            <a:r>
              <a:rPr lang="zh-CN" altLang="en-US" sz="2800" b="1" kern="10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！</a:t>
            </a:r>
            <a:r>
              <a:rPr lang="zh-CN" altLang="zh-CN" sz="2800" b="1" kern="100" smtClean="0">
                <a:latin typeface="+mn-ea"/>
                <a:cs typeface="Times New Roman" pitchFamily="18" charset="0"/>
              </a:rPr>
              <a:t>氩离子激光器</a:t>
            </a:r>
            <a:r>
              <a:rPr lang="zh-CN" altLang="zh-CN" sz="2800" b="1" kern="100" dirty="0">
                <a:latin typeface="+mn-ea"/>
                <a:cs typeface="Times New Roman" pitchFamily="18" charset="0"/>
              </a:rPr>
              <a:t>风扇关闭后，方可关闭系统</a:t>
            </a:r>
            <a:r>
              <a:rPr lang="zh-CN" altLang="zh-CN" sz="2800" b="1" kern="100" dirty="0" smtClean="0">
                <a:latin typeface="+mn-ea"/>
                <a:cs typeface="Times New Roman" pitchFamily="18" charset="0"/>
              </a:rPr>
              <a:t>开关</a:t>
            </a:r>
            <a:endParaRPr lang="en-US" altLang="zh-CN" sz="2800" b="1" kern="100" dirty="0">
              <a:latin typeface="+mn-ea"/>
              <a:cs typeface="Times New Roman" pitchFamily="18" charset="0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zh-CN" sz="2800" b="1" kern="100" dirty="0">
                <a:latin typeface="+mn-ea"/>
                <a:cs typeface="Times New Roman" pitchFamily="18" charset="0"/>
              </a:rPr>
              <a:t>激光发射管使用寿命有限且价格昂贵，反复开关易损耗，</a:t>
            </a:r>
            <a:r>
              <a:rPr lang="zh-CN" altLang="zh-CN" sz="2800" b="1" kern="100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短时间内继续使用，勿关机；开关机间隔至少</a:t>
            </a:r>
            <a:r>
              <a:rPr lang="en-US" altLang="zh-CN" sz="2800" b="1" kern="100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1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小时</a:t>
            </a:r>
            <a:endParaRPr lang="en-US" altLang="zh-CN" sz="2800" b="1" kern="100" dirty="0">
              <a:solidFill>
                <a:srgbClr val="FF0000"/>
              </a:solidFill>
              <a:latin typeface="+mn-ea"/>
              <a:cs typeface="Times New Roman" pitchFamily="18" charset="0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zh-CN" sz="2800" b="1" kern="100" dirty="0">
                <a:latin typeface="+mn-ea"/>
                <a:cs typeface="Times New Roman" pitchFamily="18" charset="0"/>
              </a:rPr>
              <a:t>物镜，</a:t>
            </a:r>
            <a:r>
              <a:rPr lang="zh-CN" altLang="zh-CN" sz="2800" b="1" kern="100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先低倍</a:t>
            </a:r>
            <a:r>
              <a:rPr lang="zh-CN" altLang="zh-CN" sz="2800" b="1" kern="100" dirty="0">
                <a:latin typeface="+mn-ea"/>
                <a:cs typeface="Times New Roman" pitchFamily="18" charset="0"/>
              </a:rPr>
              <a:t>，粗准焦找到视野，</a:t>
            </a:r>
            <a:r>
              <a:rPr lang="zh-CN" altLang="zh-CN" sz="2800" b="1" kern="100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再高倍</a:t>
            </a:r>
            <a:r>
              <a:rPr lang="zh-CN" altLang="zh-CN" sz="2800" b="1" kern="100" dirty="0">
                <a:latin typeface="+mn-ea"/>
                <a:cs typeface="Times New Roman" pitchFamily="18" charset="0"/>
              </a:rPr>
              <a:t>，细准焦调节，</a:t>
            </a:r>
            <a:r>
              <a:rPr lang="zh-CN" altLang="zh-CN" sz="2800" b="1" kern="100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注意调节方向，避免刮擦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镜头</a:t>
            </a:r>
            <a:endParaRPr lang="en-US" altLang="zh-CN" sz="2800" b="1" kern="100" dirty="0">
              <a:latin typeface="+mn-ea"/>
              <a:cs typeface="Times New Roman" pitchFamily="18" charset="0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  <a:defRPr/>
            </a:pPr>
            <a:endParaRPr lang="en-US" altLang="zh-CN" sz="2800" b="1" kern="100" dirty="0">
              <a:latin typeface="+mn-ea"/>
              <a:cs typeface="Times New Roman" pitchFamily="18" charset="0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en-US" sz="2800" b="1" dirty="0">
                <a:latin typeface="+mn-ea"/>
              </a:rPr>
              <a:t>每次关闭显微镜电源</a:t>
            </a:r>
            <a:r>
              <a:rPr lang="zh-CN" altLang="en-US" sz="2800" b="1" dirty="0" smtClean="0">
                <a:latin typeface="+mn-ea"/>
              </a:rPr>
              <a:t>前</a:t>
            </a:r>
            <a:r>
              <a:rPr lang="en-US" altLang="zh-CN" sz="2800" b="1" dirty="0" smtClean="0">
                <a:latin typeface="+mn-ea"/>
              </a:rPr>
              <a:t>,</a:t>
            </a:r>
            <a:r>
              <a:rPr lang="zh-CN" altLang="en-US" sz="2800" b="1" dirty="0" smtClean="0">
                <a:latin typeface="+mn-ea"/>
              </a:rPr>
              <a:t>将</a:t>
            </a:r>
            <a:r>
              <a:rPr lang="zh-CN" altLang="en-US" sz="2800" b="1" dirty="0">
                <a:latin typeface="+mn-ea"/>
              </a:rPr>
              <a:t>显微镜灯光调至最暗</a:t>
            </a:r>
            <a:endParaRPr lang="en-US" altLang="zh-CN" sz="2800" b="1" kern="100" dirty="0">
              <a:latin typeface="+mn-ea"/>
              <a:cs typeface="Times New Roman" pitchFamily="18" charset="0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zh-CN" sz="2800" b="1" kern="100" dirty="0">
                <a:latin typeface="+mn-ea"/>
                <a:cs typeface="Times New Roman" pitchFamily="18" charset="0"/>
              </a:rPr>
              <a:t>勿直视激光光源，易伤眼睛</a:t>
            </a:r>
            <a:endParaRPr lang="en-US" altLang="zh-CN" sz="2800" b="1" kern="100" dirty="0">
              <a:latin typeface="+mn-ea"/>
              <a:cs typeface="Times New Roman" pitchFamily="18" charset="0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  <a:defRPr/>
            </a:pPr>
            <a:endParaRPr lang="en-US" altLang="zh-CN" b="1" kern="1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内容占位符 2"/>
          <p:cNvSpPr>
            <a:spLocks noGrp="1"/>
          </p:cNvSpPr>
          <p:nvPr>
            <p:ph sz="half" idx="1"/>
          </p:nvPr>
        </p:nvSpPr>
        <p:spPr>
          <a:xfrm>
            <a:off x="0" y="1268413"/>
            <a:ext cx="9144000" cy="4857750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CN" altLang="en-US" smtClean="0">
                <a:solidFill>
                  <a:schemeClr val="tx1"/>
                </a:solidFill>
              </a:rPr>
              <a:t>长时间拍照，让</a:t>
            </a:r>
            <a:r>
              <a:rPr lang="zh-CN" altLang="zh-CN" smtClean="0">
                <a:solidFill>
                  <a:schemeClr val="tx1"/>
                </a:solidFill>
              </a:rPr>
              <a:t>机器自己运行，</a:t>
            </a:r>
            <a:r>
              <a:rPr lang="zh-CN" altLang="en-US" smtClean="0">
                <a:solidFill>
                  <a:srgbClr val="FF0000"/>
                </a:solidFill>
              </a:rPr>
              <a:t>人先走一步？！</a:t>
            </a:r>
            <a:endParaRPr lang="zh-CN" altLang="zh-CN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zh-CN" altLang="zh-CN" smtClean="0">
                <a:solidFill>
                  <a:schemeClr val="tx1"/>
                </a:solidFill>
              </a:rPr>
              <a:t>随意撞击设备</a:t>
            </a:r>
            <a:r>
              <a:rPr lang="zh-CN" altLang="en-US" smtClean="0">
                <a:solidFill>
                  <a:schemeClr val="tx1"/>
                </a:solidFill>
              </a:rPr>
              <a:t>、</a:t>
            </a:r>
            <a:r>
              <a:rPr lang="zh-CN" altLang="zh-CN" smtClean="0">
                <a:solidFill>
                  <a:schemeClr val="tx1"/>
                </a:solidFill>
              </a:rPr>
              <a:t>移动设备</a:t>
            </a:r>
            <a:r>
              <a:rPr lang="zh-CN" altLang="en-US" smtClean="0">
                <a:solidFill>
                  <a:schemeClr val="tx1"/>
                </a:solidFill>
              </a:rPr>
              <a:t>？！</a:t>
            </a:r>
            <a:r>
              <a:rPr lang="en-US" altLang="zh-CN" smtClean="0">
                <a:solidFill>
                  <a:srgbClr val="FF0000"/>
                </a:solidFill>
              </a:rPr>
              <a:t>No</a:t>
            </a:r>
            <a:r>
              <a:rPr lang="zh-CN" altLang="en-US" smtClean="0">
                <a:solidFill>
                  <a:srgbClr val="FF0000"/>
                </a:solidFill>
              </a:rPr>
              <a:t>！</a:t>
            </a:r>
            <a:endParaRPr lang="en-US" altLang="zh-CN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zh-CN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zh-CN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endParaRPr lang="zh-CN" altLang="zh-CN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zh-CN" altLang="zh-CN" smtClean="0">
                <a:solidFill>
                  <a:schemeClr val="tx1"/>
                </a:solidFill>
              </a:rPr>
              <a:t>及时向管理员反应问题，</a:t>
            </a:r>
            <a:r>
              <a:rPr lang="zh-CN" altLang="zh-CN" smtClean="0">
                <a:solidFill>
                  <a:srgbClr val="FF0000"/>
                </a:solidFill>
              </a:rPr>
              <a:t>手机拍照或者截屏记录发生故障的提示信息，并在记录本上登记</a:t>
            </a:r>
            <a:r>
              <a:rPr lang="zh-CN" altLang="zh-CN" smtClean="0">
                <a:solidFill>
                  <a:schemeClr val="tx1"/>
                </a:solidFill>
              </a:rPr>
              <a:t>，以便问题解决；</a:t>
            </a:r>
            <a:endParaRPr lang="zh-CN" altLang="zh-CN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zh-CN" altLang="zh-CN" smtClean="0">
                <a:solidFill>
                  <a:schemeClr val="tx1"/>
                </a:solidFill>
              </a:rPr>
              <a:t>实验完成之后，要</a:t>
            </a:r>
            <a:r>
              <a:rPr lang="zh-CN" altLang="zh-CN" smtClean="0">
                <a:solidFill>
                  <a:srgbClr val="FF0000"/>
                </a:solidFill>
              </a:rPr>
              <a:t>检查、关闭</a:t>
            </a:r>
            <a:r>
              <a:rPr lang="zh-CN" altLang="zh-CN" smtClean="0">
                <a:solidFill>
                  <a:schemeClr val="tx1"/>
                </a:solidFill>
              </a:rPr>
              <a:t>相关设施</a:t>
            </a:r>
            <a:r>
              <a:rPr lang="en-US" altLang="zh-CN" smtClean="0">
                <a:solidFill>
                  <a:schemeClr val="tx1"/>
                </a:solidFill>
              </a:rPr>
              <a:t>(</a:t>
            </a:r>
            <a:r>
              <a:rPr lang="zh-CN" altLang="zh-CN" smtClean="0">
                <a:solidFill>
                  <a:schemeClr val="tx1"/>
                </a:solidFill>
              </a:rPr>
              <a:t>水、电、气等</a:t>
            </a:r>
            <a:r>
              <a:rPr lang="en-US" altLang="zh-CN" smtClean="0">
                <a:solidFill>
                  <a:schemeClr val="tx1"/>
                </a:solidFill>
              </a:rPr>
              <a:t>)</a:t>
            </a:r>
            <a:endParaRPr lang="zh-CN" altLang="zh-CN" smtClean="0">
              <a:solidFill>
                <a:schemeClr val="tx1"/>
              </a:solidFill>
            </a:endParaRPr>
          </a:p>
          <a:p>
            <a:endParaRPr lang="zh-CN" altLang="en-US" smtClean="0"/>
          </a:p>
        </p:txBody>
      </p:sp>
      <p:sp>
        <p:nvSpPr>
          <p:cNvPr id="104452" name="灯片编号占位符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fld id="{63935F1D-09C5-4A1C-9941-E6FED95A10E7}" type="slidenum">
              <a:rPr lang="zh-CN" altLang="en-US" sz="1400" smtClean="0"/>
            </a:fld>
            <a:endParaRPr lang="en-US" altLang="zh-CN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1464</Words>
  <Application>WPS 演示</Application>
  <PresentationFormat>全屏显示(4:3)</PresentationFormat>
  <Paragraphs>109</Paragraphs>
  <Slides>17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PowerPoint 演示文稿</vt:lpstr>
      <vt:lpstr>进出超净间注意事项</vt:lpstr>
      <vt:lpstr>PowerPoint 演示文稿</vt:lpstr>
      <vt:lpstr>二区仪器使用规范</vt:lpstr>
      <vt:lpstr>清洁的显微镜是获取高质量显微图像的前提</vt:lpstr>
      <vt:lpstr>PowerPoint 演示文稿</vt:lpstr>
      <vt:lpstr>如何保障显微镜的清洁？</vt:lpstr>
      <vt:lpstr>PowerPoint 演示文稿</vt:lpstr>
      <vt:lpstr>PowerPoint 演示文稿</vt:lpstr>
      <vt:lpstr>PowerPoint 演示文稿</vt:lpstr>
      <vt:lpstr>公共安全事例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john</dc:creator>
  <cp:lastModifiedBy>赵芳</cp:lastModifiedBy>
  <cp:revision>22</cp:revision>
  <dcterms:created xsi:type="dcterms:W3CDTF">2016-04-26T09:40:00Z</dcterms:created>
  <dcterms:modified xsi:type="dcterms:W3CDTF">2016-04-27T07:59:57Z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